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310" r:id="rId4"/>
    <p:sldId id="311" r:id="rId5"/>
    <p:sldId id="312" r:id="rId6"/>
    <p:sldId id="313" r:id="rId7"/>
    <p:sldId id="314" r:id="rId8"/>
    <p:sldId id="315" r:id="rId9"/>
    <p:sldId id="316" r:id="rId10"/>
    <p:sldId id="318" r:id="rId11"/>
    <p:sldId id="325" r:id="rId12"/>
    <p:sldId id="327" r:id="rId13"/>
    <p:sldId id="323" r:id="rId14"/>
    <p:sldId id="326" r:id="rId15"/>
    <p:sldId id="328" r:id="rId16"/>
    <p:sldId id="329" r:id="rId17"/>
    <p:sldId id="330" r:id="rId18"/>
    <p:sldId id="331" r:id="rId19"/>
    <p:sldId id="320" r:id="rId20"/>
    <p:sldId id="332" r:id="rId21"/>
    <p:sldId id="333" r:id="rId22"/>
    <p:sldId id="334" r:id="rId23"/>
    <p:sldId id="335" r:id="rId24"/>
    <p:sldId id="336" r:id="rId25"/>
    <p:sldId id="337" r:id="rId26"/>
    <p:sldId id="26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04" autoAdjust="0"/>
    <p:restoredTop sz="94637" autoAdjust="0"/>
  </p:normalViewPr>
  <p:slideViewPr>
    <p:cSldViewPr snapToGrid="0">
      <p:cViewPr>
        <p:scale>
          <a:sx n="66" d="100"/>
          <a:sy n="66" d="100"/>
        </p:scale>
        <p:origin x="253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3468F-90F5-4420-ABF2-E178034558AE}" type="datetimeFigureOut">
              <a:rPr lang="zh-CN" altLang="en-US" smtClean="0"/>
              <a:t>2023/6/3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04285-41E8-4042-A6F0-8C55CA5EAAB9}" type="slidenum">
              <a:rPr lang="zh-CN" altLang="en-US" smtClean="0"/>
              <a:t>‹#›</a:t>
            </a:fld>
            <a:endParaRPr lang="zh-CN" altLang="en-US"/>
          </a:p>
        </p:txBody>
      </p:sp>
    </p:spTree>
    <p:extLst>
      <p:ext uri="{BB962C8B-B14F-4D97-AF65-F5344CB8AC3E}">
        <p14:creationId xmlns:p14="http://schemas.microsoft.com/office/powerpoint/2010/main" val="931511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0CDC8-B5A3-A92D-0A82-AA65373616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539DF51-5333-F7B0-9947-298DFCD7F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CA1331-3884-6754-3754-C915A1F1569E}"/>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3CF4E90D-F5AE-7BF2-926A-F6C874E04D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E6CCA0-DB37-9200-6E72-ECF4F4D76B83}"/>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282471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EF9DC-622C-43C4-E7E3-34111F0F71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44BA02-F230-E67C-537A-6647DFF052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55B321-E954-40FE-C5E5-1AD0B4DC8581}"/>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47F5D075-8358-B7DA-B553-78028EAA27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6896F-6C67-D44D-DCEA-9F9575A1DAAB}"/>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125791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F976AF4-F75E-CD18-6C2A-684C3F78E40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BC38496-C80F-1615-69AC-6994144CADE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F95B17-8491-99F9-65AE-1A2450BDB8FA}"/>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E18D2773-F25E-E73F-ED74-E823396018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369462-14E7-C6C2-C9E3-7670E1B3E862}"/>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72311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9D0EE-1B59-7F30-5CB7-3427FFEE51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AB553E-D869-6797-C4D4-009360A45B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F5C788-C6D0-2532-A2F4-34C34416F582}"/>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9CBEEB1A-3857-38DD-66F4-BDE797C519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070F5-7A24-11A5-F50F-F5F59F03E55E}"/>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12885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660DA-968A-BD69-FE01-557A4E04ED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DDEAEF-AB36-48D8-F04A-540BEC3099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6A97F9-A1C3-B5EB-8B50-EEAE70CFA36A}"/>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F4443C31-3298-0EDB-FE1C-6C6D923D27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15A8D6-0BEB-DAFD-9B3E-78D25184B98F}"/>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79928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F03C2-3F99-8CED-C69C-37A6ACFD85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8909CA-2338-87CD-220B-FC94CCD08E4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B3E47C3-5926-9A46-4717-159D7B78739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7886BD-8D05-1494-84C0-1D08E19565E9}"/>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6" name="页脚占位符 5">
            <a:extLst>
              <a:ext uri="{FF2B5EF4-FFF2-40B4-BE49-F238E27FC236}">
                <a16:creationId xmlns:a16="http://schemas.microsoft.com/office/drawing/2014/main" id="{33B807F1-F99A-77FD-2143-07D218F696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F63FCA-B3A5-936F-64C8-66401AE03DA1}"/>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378073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91173-D6C2-3BC6-4CB1-B461C908E2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AD2E5F-402A-01D7-3838-8E358993A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ACEC7A1-C9AC-2922-2865-9B89432428A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3A9B2D-53A8-C353-5591-9E1B6B35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D26E5E-F9EA-FCA5-37F7-9973EF358E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5164B56-C945-0F65-E203-85859411853C}"/>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8" name="页脚占位符 7">
            <a:extLst>
              <a:ext uri="{FF2B5EF4-FFF2-40B4-BE49-F238E27FC236}">
                <a16:creationId xmlns:a16="http://schemas.microsoft.com/office/drawing/2014/main" id="{709315C0-BDD7-7103-A325-3B9C7A1B4BA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88C4B1E-A55A-CDB9-AA70-EF84A0BFFC04}"/>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328561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3718F-B2BD-05A2-434E-F618AD5252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B88B10-6A20-7821-A1A8-A4F5A294885A}"/>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4" name="页脚占位符 3">
            <a:extLst>
              <a:ext uri="{FF2B5EF4-FFF2-40B4-BE49-F238E27FC236}">
                <a16:creationId xmlns:a16="http://schemas.microsoft.com/office/drawing/2014/main" id="{6BF27BBD-E7BE-9F58-88B5-FC728142E8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6913925-F447-CA5A-51A6-FBE701BA1C30}"/>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3119028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12DF1B-A833-81C5-6571-A772DE4266C5}"/>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3" name="页脚占位符 2">
            <a:extLst>
              <a:ext uri="{FF2B5EF4-FFF2-40B4-BE49-F238E27FC236}">
                <a16:creationId xmlns:a16="http://schemas.microsoft.com/office/drawing/2014/main" id="{2696C177-47C2-6D67-8545-990D5B3CBB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44D5E78-D550-232B-96B7-8440FF6B675A}"/>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65527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1DCF4-4CCF-2364-65EC-9C9BFEA3AA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04714F4-7DB0-C97A-F784-5CFBAC695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CB6652-0C88-7400-7A06-6936B1C34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FF22F2-FF19-83E2-E392-3B177B024E3D}"/>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6" name="页脚占位符 5">
            <a:extLst>
              <a:ext uri="{FF2B5EF4-FFF2-40B4-BE49-F238E27FC236}">
                <a16:creationId xmlns:a16="http://schemas.microsoft.com/office/drawing/2014/main" id="{7B66D0C3-19F3-AA71-4B80-9CFA42088F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72DF26-757A-AA86-0819-F73A8FA5B1A7}"/>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265899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CD79F-AE28-1BFD-B710-46914D7BB7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7F18482-3BA3-26B8-B518-F5F1399E8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556E380-642F-992F-E6C8-8EC6AE77C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996B7-B78D-E849-7603-5B9BB9004082}"/>
              </a:ext>
            </a:extLst>
          </p:cNvPr>
          <p:cNvSpPr>
            <a:spLocks noGrp="1"/>
          </p:cNvSpPr>
          <p:nvPr>
            <p:ph type="dt" sz="half" idx="10"/>
          </p:nvPr>
        </p:nvSpPr>
        <p:spPr/>
        <p:txBody>
          <a:bodyPr/>
          <a:lstStyle/>
          <a:p>
            <a:fld id="{BFCA20BC-3DB5-49D1-845C-1F65802E4C8F}" type="datetimeFigureOut">
              <a:rPr lang="zh-CN" altLang="en-US" smtClean="0"/>
              <a:t>2023/6/3</a:t>
            </a:fld>
            <a:endParaRPr lang="zh-CN" altLang="en-US"/>
          </a:p>
        </p:txBody>
      </p:sp>
      <p:sp>
        <p:nvSpPr>
          <p:cNvPr id="6" name="页脚占位符 5">
            <a:extLst>
              <a:ext uri="{FF2B5EF4-FFF2-40B4-BE49-F238E27FC236}">
                <a16:creationId xmlns:a16="http://schemas.microsoft.com/office/drawing/2014/main" id="{07D452E8-6F5E-74FE-CD6A-3CA621B5A9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5CEDBF-0BF4-AA17-00CB-4122215E114E}"/>
              </a:ext>
            </a:extLst>
          </p:cNvPr>
          <p:cNvSpPr>
            <a:spLocks noGrp="1"/>
          </p:cNvSpPr>
          <p:nvPr>
            <p:ph type="sldNum" sz="quarter" idx="12"/>
          </p:nvPr>
        </p:nvSpPr>
        <p:spPr/>
        <p:txBody>
          <a:body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305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A31C5E-9505-2C4B-DC5F-98F7D06892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0D6D44-DAF1-5FCB-D58E-AB941A4A11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406CE2-649C-0E3B-C775-A6AA877A2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CA20BC-3DB5-49D1-845C-1F65802E4C8F}" type="datetimeFigureOut">
              <a:rPr lang="zh-CN" altLang="en-US" smtClean="0"/>
              <a:t>2023/6/3</a:t>
            </a:fld>
            <a:endParaRPr lang="zh-CN" altLang="en-US"/>
          </a:p>
        </p:txBody>
      </p:sp>
      <p:sp>
        <p:nvSpPr>
          <p:cNvPr id="5" name="页脚占位符 4">
            <a:extLst>
              <a:ext uri="{FF2B5EF4-FFF2-40B4-BE49-F238E27FC236}">
                <a16:creationId xmlns:a16="http://schemas.microsoft.com/office/drawing/2014/main" id="{C1240012-2A94-3D4E-8D2D-3153EC0501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59AEB43-D5DE-5B20-DD73-302601F9B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434C4-D9E9-4078-8916-B50382903797}" type="slidenum">
              <a:rPr lang="zh-CN" altLang="en-US" smtClean="0"/>
              <a:t>‹#›</a:t>
            </a:fld>
            <a:endParaRPr lang="zh-CN" altLang="en-US"/>
          </a:p>
        </p:txBody>
      </p:sp>
    </p:spTree>
    <p:extLst>
      <p:ext uri="{BB962C8B-B14F-4D97-AF65-F5344CB8AC3E}">
        <p14:creationId xmlns:p14="http://schemas.microsoft.com/office/powerpoint/2010/main" val="3139294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4.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descr="未标题-1">
            <a:extLst>
              <a:ext uri="{FF2B5EF4-FFF2-40B4-BE49-F238E27FC236}">
                <a16:creationId xmlns:a16="http://schemas.microsoft.com/office/drawing/2014/main" id="{BDF5EBE6-8705-6269-48F2-82B4E5FBA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07950"/>
            <a:ext cx="12193588" cy="696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1">
            <a:extLst>
              <a:ext uri="{FF2B5EF4-FFF2-40B4-BE49-F238E27FC236}">
                <a16:creationId xmlns:a16="http://schemas.microsoft.com/office/drawing/2014/main" id="{967D7297-1FD1-05FD-320D-7C468D2FEE7A}"/>
              </a:ext>
            </a:extLst>
          </p:cNvPr>
          <p:cNvSpPr txBox="1">
            <a:spLocks noChangeArrowheads="1"/>
          </p:cNvSpPr>
          <p:nvPr/>
        </p:nvSpPr>
        <p:spPr bwMode="auto">
          <a:xfrm>
            <a:off x="12700" y="6565181"/>
            <a:ext cx="13517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00000"/>
              </a:lnSpc>
              <a:spcBef>
                <a:spcPct val="0"/>
              </a:spcBef>
              <a:buFontTx/>
              <a:buNone/>
            </a:pPr>
            <a:r>
              <a:rPr lang="en-US" altLang="zh-CN" sz="900"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rPr>
              <a:t>made by </a:t>
            </a:r>
            <a:r>
              <a:rPr lang="zh-CN" altLang="en-US" sz="900" b="1"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rPr>
              <a:t>我不是</a:t>
            </a:r>
            <a:r>
              <a:rPr lang="en-US" altLang="zh-CN" sz="900" b="1" i="1"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Qt</a:t>
            </a:r>
            <a:endParaRPr lang="zh-CN" altLang="en-US" sz="900" b="1"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endParaRPr>
          </a:p>
        </p:txBody>
      </p:sp>
      <p:pic>
        <p:nvPicPr>
          <p:cNvPr id="11" name="图片 10" descr="图标&#10;&#10;描述已自动生成">
            <a:extLst>
              <a:ext uri="{FF2B5EF4-FFF2-40B4-BE49-F238E27FC236}">
                <a16:creationId xmlns:a16="http://schemas.microsoft.com/office/drawing/2014/main" id="{01B81B43-776E-E055-D7A3-CCF7CA624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5135578"/>
            <a:ext cx="2809876" cy="1469216"/>
          </a:xfrm>
          <a:prstGeom prst="rect">
            <a:avLst/>
          </a:prstGeom>
        </p:spPr>
      </p:pic>
      <p:pic>
        <p:nvPicPr>
          <p:cNvPr id="15" name="图片 14" descr="手机屏幕的截图&#10;&#10;中度可信度描述已自动生成">
            <a:extLst>
              <a:ext uri="{FF2B5EF4-FFF2-40B4-BE49-F238E27FC236}">
                <a16:creationId xmlns:a16="http://schemas.microsoft.com/office/drawing/2014/main" id="{4A8BFD74-46C9-9A2E-CB25-811D98739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5342" y="5222754"/>
            <a:ext cx="1613958" cy="1382040"/>
          </a:xfrm>
          <a:prstGeom prst="rect">
            <a:avLst/>
          </a:prstGeom>
        </p:spPr>
      </p:pic>
      <p:sp>
        <p:nvSpPr>
          <p:cNvPr id="27" name="文本框 3">
            <a:extLst>
              <a:ext uri="{FF2B5EF4-FFF2-40B4-BE49-F238E27FC236}">
                <a16:creationId xmlns:a16="http://schemas.microsoft.com/office/drawing/2014/main" id="{4C19E67D-6BDC-B705-88A1-FF527C2CE89A}"/>
              </a:ext>
            </a:extLst>
          </p:cNvPr>
          <p:cNvSpPr txBox="1">
            <a:spLocks noChangeArrowheads="1"/>
          </p:cNvSpPr>
          <p:nvPr/>
        </p:nvSpPr>
        <p:spPr bwMode="auto">
          <a:xfrm>
            <a:off x="7839139" y="6645117"/>
            <a:ext cx="43925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000" u="sng" dirty="0">
                <a:solidFill>
                  <a:schemeClr val="bg1"/>
                </a:solidFill>
                <a:latin typeface="微软雅黑" panose="020B0503020204020204" pitchFamily="34" charset="-122"/>
                <a:ea typeface="微软雅黑" panose="020B0503020204020204" pitchFamily="34" charset="-122"/>
              </a:rPr>
              <a:t>Every individual is different and talented, what you need are passion.</a:t>
            </a:r>
            <a:endParaRPr lang="zh-CN" altLang="en-US" sz="1000" u="sng"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AA01953-D5C4-DE75-9EE2-882B104AEA07}"/>
              </a:ext>
            </a:extLst>
          </p:cNvPr>
          <p:cNvSpPr txBox="1"/>
          <p:nvPr/>
        </p:nvSpPr>
        <p:spPr>
          <a:xfrm>
            <a:off x="852488" y="2517914"/>
            <a:ext cx="6532558" cy="707886"/>
          </a:xfrm>
          <a:prstGeom prst="rect">
            <a:avLst/>
          </a:prstGeom>
          <a:noFill/>
        </p:spPr>
        <p:txBody>
          <a:bodyPr wrap="none">
            <a:spAutoFit/>
          </a:bodyPr>
          <a:lstStyle/>
          <a:p>
            <a:pPr eaLnBrk="1" fontAlgn="auto" hangingPunct="1">
              <a:spcBef>
                <a:spcPts val="0"/>
              </a:spcBef>
              <a:spcAft>
                <a:spcPts val="0"/>
              </a:spcAft>
              <a:defRPr/>
            </a:pPr>
            <a:r>
              <a:rPr lang="zh-CN" altLang="en-US" sz="4000" b="1" spc="500" dirty="0">
                <a:solidFill>
                  <a:schemeClr val="bg1"/>
                </a:solidFill>
                <a:latin typeface="微软雅黑" panose="020B0503020204020204" pitchFamily="34" charset="-122"/>
                <a:ea typeface="微软雅黑" panose="020B0503020204020204" pitchFamily="34" charset="-122"/>
              </a:rPr>
              <a:t>相机及相机标定原理浅析</a:t>
            </a:r>
          </a:p>
        </p:txBody>
      </p:sp>
      <p:sp>
        <p:nvSpPr>
          <p:cNvPr id="21" name="矩形 20">
            <a:extLst>
              <a:ext uri="{FF2B5EF4-FFF2-40B4-BE49-F238E27FC236}">
                <a16:creationId xmlns:a16="http://schemas.microsoft.com/office/drawing/2014/main" id="{043C1DD2-BECF-FC56-4E2B-A24218BB785A}"/>
              </a:ext>
            </a:extLst>
          </p:cNvPr>
          <p:cNvSpPr/>
          <p:nvPr/>
        </p:nvSpPr>
        <p:spPr>
          <a:xfrm>
            <a:off x="952500" y="3225800"/>
            <a:ext cx="6073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44" name="图片 43" descr="图标&#10;&#10;描述已自动生成">
            <a:extLst>
              <a:ext uri="{FF2B5EF4-FFF2-40B4-BE49-F238E27FC236}">
                <a16:creationId xmlns:a16="http://schemas.microsoft.com/office/drawing/2014/main" id="{55338B84-3664-C822-6D4E-58C7CD0B4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488" y="823822"/>
            <a:ext cx="785812" cy="360163"/>
          </a:xfrm>
          <a:prstGeom prst="rect">
            <a:avLst/>
          </a:prstGeom>
        </p:spPr>
      </p:pic>
    </p:spTree>
    <p:extLst>
      <p:ext uri="{BB962C8B-B14F-4D97-AF65-F5344CB8AC3E}">
        <p14:creationId xmlns:p14="http://schemas.microsoft.com/office/powerpoint/2010/main" val="5521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CF5607-C1A8-E9B6-8076-8922EB1DA2DE}"/>
              </a:ext>
            </a:extLst>
          </p:cNvPr>
          <p:cNvSpPr txBox="1"/>
          <p:nvPr/>
        </p:nvSpPr>
        <p:spPr>
          <a:xfrm>
            <a:off x="344488" y="450850"/>
            <a:ext cx="1806905"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02</a:t>
            </a:r>
            <a:r>
              <a:rPr lang="zh-CN" altLang="en-US" sz="2400" b="1" spc="500" dirty="0">
                <a:solidFill>
                  <a:srgbClr val="1F4F7D"/>
                </a:solidFill>
                <a:latin typeface="微软雅黑" panose="020B0503020204020204" pitchFamily="34" charset="-122"/>
                <a:ea typeface="微软雅黑" panose="020B0503020204020204" pitchFamily="34" charset="-122"/>
              </a:rPr>
              <a:t>标定板</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15363" name="图片 7" descr="未标题-1">
            <a:extLst>
              <a:ext uri="{FF2B5EF4-FFF2-40B4-BE49-F238E27FC236}">
                <a16:creationId xmlns:a16="http://schemas.microsoft.com/office/drawing/2014/main" id="{08C1D884-D45A-3430-4EE5-93F18C2A0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1" descr="未标题-1">
            <a:extLst>
              <a:ext uri="{FF2B5EF4-FFF2-40B4-BE49-F238E27FC236}">
                <a16:creationId xmlns:a16="http://schemas.microsoft.com/office/drawing/2014/main" id="{0DC4870C-85B5-FC8C-4CF7-7E8DC422B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EE8096C6-3C6B-2899-3D82-D6B8CDA5045F}"/>
              </a:ext>
            </a:extLst>
          </p:cNvPr>
          <p:cNvSpPr txBox="1"/>
          <p:nvPr/>
        </p:nvSpPr>
        <p:spPr>
          <a:xfrm>
            <a:off x="1119188" y="1682750"/>
            <a:ext cx="6111875" cy="1570038"/>
          </a:xfrm>
          <a:prstGeom prst="rect">
            <a:avLst/>
          </a:prstGeom>
          <a:solidFill>
            <a:schemeClr val="accent3">
              <a:lumMod val="40000"/>
              <a:lumOff val="60000"/>
            </a:schemeClr>
          </a:solidFill>
        </p:spPr>
        <p:txBody>
          <a:bodyPr>
            <a:spAutoFit/>
          </a:bodyPr>
          <a:lstStyle/>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由于廉价的相机会给图像带来极大的失真，主要是径向变形和切向变形，导致直线变得弯曲，离图像中心越远的像素，失真越严重。</a:t>
            </a:r>
          </a:p>
          <a:p>
            <a:pPr eaLnBrk="1" hangingPunct="1">
              <a:defRPr/>
            </a:pPr>
            <a:endParaRPr lang="zh-CN" altLang="en-US" sz="12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为了得到正确的图像，首先需要纠正这些失真。为了找到所有这些参数，我们要做的是提供一些定义良好的图案的示例图像（</a:t>
            </a:r>
            <a:r>
              <a:rPr lang="zh-CN" altLang="en-US" sz="1200" b="1" dirty="0">
                <a:solidFill>
                  <a:srgbClr val="1F4F7D"/>
                </a:solidFill>
                <a:latin typeface="JetBrains Mono" panose="02000009000000000000" pitchFamily="49" charset="0"/>
                <a:cs typeface="JetBrains Mono" panose="02000009000000000000" pitchFamily="49" charset="0"/>
              </a:rPr>
              <a:t>棋盘格</a:t>
            </a:r>
            <a:r>
              <a:rPr lang="zh-CN" altLang="en-US" sz="1200" dirty="0">
                <a:solidFill>
                  <a:srgbClr val="1F4F7D"/>
                </a:solidFill>
                <a:latin typeface="JetBrains Mono" panose="02000009000000000000" pitchFamily="49" charset="0"/>
                <a:cs typeface="JetBrains Mono" panose="02000009000000000000" pitchFamily="49" charset="0"/>
              </a:rPr>
              <a:t>）。我们在其中找到一些特定点（</a:t>
            </a:r>
            <a:r>
              <a:rPr lang="zh-CN" altLang="en-US" sz="1200" b="1" dirty="0">
                <a:solidFill>
                  <a:srgbClr val="1F4F7D"/>
                </a:solidFill>
                <a:latin typeface="JetBrains Mono" panose="02000009000000000000" pitchFamily="49" charset="0"/>
                <a:cs typeface="JetBrains Mono" panose="02000009000000000000" pitchFamily="49" charset="0"/>
              </a:rPr>
              <a:t>棋盘上的格子的角点</a:t>
            </a:r>
            <a:r>
              <a:rPr lang="zh-CN" altLang="en-US" sz="1200" dirty="0">
                <a:solidFill>
                  <a:srgbClr val="1F4F7D"/>
                </a:solidFill>
                <a:latin typeface="JetBrains Mono" panose="02000009000000000000" pitchFamily="49" charset="0"/>
                <a:cs typeface="JetBrains Mono" panose="02000009000000000000" pitchFamily="49" charset="0"/>
              </a:rPr>
              <a:t>）。我们</a:t>
            </a:r>
            <a:r>
              <a:rPr lang="zh-CN" altLang="en-US" sz="1200" b="1" dirty="0">
                <a:solidFill>
                  <a:srgbClr val="1F4F7D"/>
                </a:solidFill>
                <a:latin typeface="JetBrains Mono" panose="02000009000000000000" pitchFamily="49" charset="0"/>
                <a:cs typeface="JetBrains Mono" panose="02000009000000000000" pitchFamily="49" charset="0"/>
              </a:rPr>
              <a:t>知道它在真实空间中的坐标，也知道它在图像中的坐标</a:t>
            </a:r>
            <a:r>
              <a:rPr lang="zh-CN" altLang="en-US" sz="1200" dirty="0">
                <a:solidFill>
                  <a:srgbClr val="1F4F7D"/>
                </a:solidFill>
                <a:latin typeface="JetBrains Mono" panose="02000009000000000000" pitchFamily="49" charset="0"/>
                <a:cs typeface="JetBrains Mono" panose="02000009000000000000" pitchFamily="49" charset="0"/>
              </a:rPr>
              <a:t>。利用这些数据，通过解决一些数学问题，获得我们需要的相机参数。</a:t>
            </a:r>
            <a:endParaRPr lang="en-US" altLang="zh-CN" sz="1200" dirty="0">
              <a:solidFill>
                <a:srgbClr val="1F4F7D"/>
              </a:solidFill>
              <a:latin typeface="JetBrains Mono" panose="02000009000000000000" pitchFamily="49" charset="0"/>
              <a:cs typeface="JetBrains Mono" panose="02000009000000000000" pitchFamily="49" charset="0"/>
            </a:endParaRPr>
          </a:p>
          <a:p>
            <a:pPr eaLnBrk="1" hangingPunct="1">
              <a:defRPr/>
            </a:pPr>
            <a:endParaRPr lang="en-US" altLang="zh-CN" sz="1200" dirty="0">
              <a:solidFill>
                <a:srgbClr val="1F4F7D"/>
              </a:solidFill>
              <a:latin typeface="JetBrains Mono" panose="02000009000000000000" pitchFamily="49" charset="0"/>
              <a:cs typeface="JetBrains Mono" panose="02000009000000000000" pitchFamily="49" charset="0"/>
            </a:endParaRPr>
          </a:p>
        </p:txBody>
      </p:sp>
      <p:sp>
        <p:nvSpPr>
          <p:cNvPr id="6" name="文本框 5">
            <a:extLst>
              <a:ext uri="{FF2B5EF4-FFF2-40B4-BE49-F238E27FC236}">
                <a16:creationId xmlns:a16="http://schemas.microsoft.com/office/drawing/2014/main" id="{9D9110A2-2DA7-4C49-F03D-4121E2CF5EF5}"/>
              </a:ext>
            </a:extLst>
          </p:cNvPr>
          <p:cNvSpPr txBox="1"/>
          <p:nvPr/>
        </p:nvSpPr>
        <p:spPr>
          <a:xfrm>
            <a:off x="1119188" y="3629025"/>
            <a:ext cx="6111875" cy="1384300"/>
          </a:xfrm>
          <a:prstGeom prst="rect">
            <a:avLst/>
          </a:prstGeom>
          <a:solidFill>
            <a:schemeClr val="accent3">
              <a:lumMod val="40000"/>
              <a:lumOff val="60000"/>
            </a:schemeClr>
          </a:solidFill>
        </p:spPr>
        <p:txBody>
          <a:bodyPr>
            <a:spAutoFit/>
          </a:bodyPr>
          <a:lstStyle/>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标定本质上是借助一个已知确定的空间关系（标定板），通过分析拍照的图片像素，逆向推出相机固有且真实的参数。</a:t>
            </a:r>
          </a:p>
          <a:p>
            <a:pPr eaLnBrk="1" hangingPunct="1">
              <a:defRPr/>
            </a:pPr>
            <a:endParaRPr lang="zh-CN" altLang="en-US" sz="12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原则上，任何有合适表面特征的物体都可以作为标定物体，包括三维的物体，二维的图案。但是由于平面的更容易处理，并且相对三维物体来说，制作精准的二维标定位要简单的多。因此，我们常使用平面的标定板作为标定物，并通过多个不同角度和距离的图像提高精准度。</a:t>
            </a:r>
            <a:endParaRPr lang="zh-CN" altLang="en-US" sz="1200" dirty="0"/>
          </a:p>
        </p:txBody>
      </p:sp>
      <p:pic>
        <p:nvPicPr>
          <p:cNvPr id="15368" name="图片 7">
            <a:extLst>
              <a:ext uri="{FF2B5EF4-FFF2-40B4-BE49-F238E27FC236}">
                <a16:creationId xmlns:a16="http://schemas.microsoft.com/office/drawing/2014/main" id="{7F7BB394-334C-53E1-00B6-765809023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825" y="1614488"/>
            <a:ext cx="292417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2EDF7AD3-9E26-CC32-2507-9801A99013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674B478-8ED3-1469-BAE5-1EAE2805737C}"/>
              </a:ext>
            </a:extLst>
          </p:cNvPr>
          <p:cNvSpPr txBox="1"/>
          <p:nvPr/>
        </p:nvSpPr>
        <p:spPr>
          <a:xfrm>
            <a:off x="344488" y="450850"/>
            <a:ext cx="25511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02</a:t>
            </a:r>
            <a:r>
              <a:rPr lang="zh-CN" altLang="en-US" sz="2400" b="1" spc="500" dirty="0">
                <a:solidFill>
                  <a:srgbClr val="1F4F7D"/>
                </a:solidFill>
                <a:latin typeface="微软雅黑" panose="020B0503020204020204" pitchFamily="34" charset="-122"/>
                <a:ea typeface="微软雅黑" panose="020B0503020204020204" pitchFamily="34" charset="-122"/>
              </a:rPr>
              <a:t>标定板类型</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16387" name="图片 7" descr="未标题-1">
            <a:extLst>
              <a:ext uri="{FF2B5EF4-FFF2-40B4-BE49-F238E27FC236}">
                <a16:creationId xmlns:a16="http://schemas.microsoft.com/office/drawing/2014/main" id="{A445F265-8E27-2B09-85E4-7B1FFE108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1" descr="未标题-1">
            <a:extLst>
              <a:ext uri="{FF2B5EF4-FFF2-40B4-BE49-F238E27FC236}">
                <a16:creationId xmlns:a16="http://schemas.microsoft.com/office/drawing/2014/main" id="{77678199-7B4B-6BED-E347-91F13FBDF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417C5D10-01C4-5A36-D1CA-42B4C6E9D014}"/>
              </a:ext>
            </a:extLst>
          </p:cNvPr>
          <p:cNvSpPr txBox="1"/>
          <p:nvPr/>
        </p:nvSpPr>
        <p:spPr>
          <a:xfrm>
            <a:off x="496888" y="1247775"/>
            <a:ext cx="3332162" cy="1754188"/>
          </a:xfrm>
          <a:prstGeom prst="rect">
            <a:avLst/>
          </a:prstGeom>
          <a:solidFill>
            <a:schemeClr val="accent3">
              <a:lumMod val="40000"/>
              <a:lumOff val="60000"/>
            </a:schemeClr>
          </a:solidFill>
        </p:spPr>
        <p:txBody>
          <a:bodyPr>
            <a:spAutoFit/>
          </a:bodyPr>
          <a:lstStyle/>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标定板一般使用平面上的规则图案，主要由以下几种类型：</a:t>
            </a:r>
          </a:p>
          <a:p>
            <a:pPr marL="628650" lvl="1" indent="-171450" eaLnBrk="1" hangingPunct="1">
              <a:buFont typeface="Wingdings" panose="05000000000000000000" pitchFamily="2" charset="2"/>
              <a:buChar char="p"/>
              <a:defRPr/>
            </a:pPr>
            <a:r>
              <a:rPr lang="zh-CN" altLang="en-US" sz="1200" b="1" dirty="0">
                <a:solidFill>
                  <a:srgbClr val="1F4F7D"/>
                </a:solidFill>
                <a:latin typeface="JetBrains Mono" panose="02000009000000000000" pitchFamily="49" charset="0"/>
                <a:cs typeface="JetBrains Mono" panose="02000009000000000000" pitchFamily="49" charset="0"/>
              </a:rPr>
              <a:t>棋盘格 </a:t>
            </a:r>
            <a:r>
              <a:rPr lang="en-US" altLang="zh-CN" sz="1200" dirty="0">
                <a:solidFill>
                  <a:srgbClr val="1F4F7D"/>
                </a:solidFill>
                <a:latin typeface="JetBrains Mono" panose="02000009000000000000" pitchFamily="49" charset="0"/>
                <a:cs typeface="JetBrains Mono" panose="02000009000000000000" pitchFamily="49" charset="0"/>
              </a:rPr>
              <a:t>Chessboard</a:t>
            </a:r>
          </a:p>
          <a:p>
            <a:pPr marL="628650" lvl="1" indent="-171450" eaLnBrk="1" hangingPunct="1">
              <a:buFont typeface="Wingdings" panose="05000000000000000000" pitchFamily="2" charset="2"/>
              <a:buChar char="p"/>
              <a:defRPr/>
            </a:pPr>
            <a:r>
              <a:rPr lang="zh-CN" altLang="en-US" sz="1200" b="1" dirty="0">
                <a:solidFill>
                  <a:srgbClr val="1F4F7D"/>
                </a:solidFill>
                <a:latin typeface="JetBrains Mono" panose="02000009000000000000" pitchFamily="49" charset="0"/>
                <a:cs typeface="JetBrains Mono" panose="02000009000000000000" pitchFamily="49" charset="0"/>
              </a:rPr>
              <a:t>对称圆网格 </a:t>
            </a:r>
            <a:r>
              <a:rPr lang="en-US" altLang="zh-CN" sz="1200" dirty="0" err="1">
                <a:solidFill>
                  <a:srgbClr val="1F4F7D"/>
                </a:solidFill>
                <a:latin typeface="JetBrains Mono" panose="02000009000000000000" pitchFamily="49" charset="0"/>
                <a:cs typeface="JetBrains Mono" panose="02000009000000000000" pitchFamily="49" charset="0"/>
              </a:rPr>
              <a:t>Symetric</a:t>
            </a:r>
            <a:r>
              <a:rPr lang="en-US" altLang="zh-CN" sz="1200" dirty="0">
                <a:solidFill>
                  <a:srgbClr val="1F4F7D"/>
                </a:solidFill>
                <a:latin typeface="JetBrains Mono" panose="02000009000000000000" pitchFamily="49" charset="0"/>
                <a:cs typeface="JetBrains Mono" panose="02000009000000000000" pitchFamily="49" charset="0"/>
              </a:rPr>
              <a:t> Circles</a:t>
            </a:r>
          </a:p>
          <a:p>
            <a:pPr marL="628650" lvl="1" indent="-171450" eaLnBrk="1" hangingPunct="1">
              <a:buFont typeface="Wingdings" panose="05000000000000000000" pitchFamily="2" charset="2"/>
              <a:buChar char="p"/>
              <a:defRPr/>
            </a:pPr>
            <a:r>
              <a:rPr lang="zh-CN" altLang="en-US" sz="1200" b="1" dirty="0">
                <a:solidFill>
                  <a:srgbClr val="1F4F7D"/>
                </a:solidFill>
                <a:latin typeface="JetBrains Mono" panose="02000009000000000000" pitchFamily="49" charset="0"/>
                <a:cs typeface="JetBrains Mono" panose="02000009000000000000" pitchFamily="49" charset="0"/>
              </a:rPr>
              <a:t>非对称圆网格 </a:t>
            </a:r>
            <a:r>
              <a:rPr lang="en-US" altLang="zh-CN" sz="1200" dirty="0" err="1">
                <a:solidFill>
                  <a:srgbClr val="1F4F7D"/>
                </a:solidFill>
                <a:latin typeface="JetBrains Mono" panose="02000009000000000000" pitchFamily="49" charset="0"/>
                <a:cs typeface="JetBrains Mono" panose="02000009000000000000" pitchFamily="49" charset="0"/>
              </a:rPr>
              <a:t>Assymetric</a:t>
            </a:r>
            <a:r>
              <a:rPr lang="en-US" altLang="zh-CN" sz="1200" dirty="0">
                <a:solidFill>
                  <a:srgbClr val="1F4F7D"/>
                </a:solidFill>
                <a:latin typeface="JetBrains Mono" panose="02000009000000000000" pitchFamily="49" charset="0"/>
                <a:cs typeface="JetBrains Mono" panose="02000009000000000000" pitchFamily="49" charset="0"/>
              </a:rPr>
              <a:t> Circles</a:t>
            </a:r>
          </a:p>
          <a:p>
            <a:pPr marL="628650" lvl="1" indent="-171450" eaLnBrk="1" hangingPunct="1">
              <a:buFont typeface="Wingdings" panose="05000000000000000000" pitchFamily="2" charset="2"/>
              <a:buChar char="p"/>
              <a:defRPr/>
            </a:pPr>
            <a:r>
              <a:rPr lang="zh-CN" altLang="en-US" sz="1200" dirty="0">
                <a:solidFill>
                  <a:srgbClr val="1F4F7D"/>
                </a:solidFill>
                <a:latin typeface="JetBrains Mono" panose="02000009000000000000" pitchFamily="49" charset="0"/>
                <a:cs typeface="JetBrains Mono" panose="02000009000000000000" pitchFamily="49" charset="0"/>
              </a:rPr>
              <a:t>随机图案</a:t>
            </a:r>
          </a:p>
          <a:p>
            <a:pPr marL="628650" lvl="1" indent="-171450" eaLnBrk="1" hangingPunct="1">
              <a:buFont typeface="Wingdings" panose="05000000000000000000" pitchFamily="2" charset="2"/>
              <a:buChar char="p"/>
              <a:defRPr/>
            </a:pPr>
            <a:r>
              <a:rPr lang="en-US" altLang="zh-CN" sz="1200" dirty="0" err="1">
                <a:solidFill>
                  <a:srgbClr val="1F4F7D"/>
                </a:solidFill>
                <a:latin typeface="JetBrains Mono" panose="02000009000000000000" pitchFamily="49" charset="0"/>
                <a:cs typeface="JetBrains Mono" panose="02000009000000000000" pitchFamily="49" charset="0"/>
              </a:rPr>
              <a:t>ArUco</a:t>
            </a:r>
            <a:endParaRPr lang="en-US" altLang="zh-CN" sz="1200" dirty="0">
              <a:solidFill>
                <a:srgbClr val="1F4F7D"/>
              </a:solidFill>
              <a:latin typeface="JetBrains Mono" panose="02000009000000000000" pitchFamily="49" charset="0"/>
              <a:cs typeface="JetBrains Mono" panose="02000009000000000000" pitchFamily="49" charset="0"/>
            </a:endParaRPr>
          </a:p>
          <a:p>
            <a:pPr marL="628650" lvl="1" indent="-171450" eaLnBrk="1" hangingPunct="1">
              <a:buFont typeface="Wingdings" panose="05000000000000000000" pitchFamily="2" charset="2"/>
              <a:buChar char="p"/>
              <a:defRPr/>
            </a:pPr>
            <a:r>
              <a:rPr lang="en-US" altLang="zh-CN" sz="1200" dirty="0" err="1">
                <a:solidFill>
                  <a:srgbClr val="1F4F7D"/>
                </a:solidFill>
                <a:latin typeface="JetBrains Mono" panose="02000009000000000000" pitchFamily="49" charset="0"/>
                <a:cs typeface="JetBrains Mono" panose="02000009000000000000" pitchFamily="49" charset="0"/>
              </a:rPr>
              <a:t>ChArUco</a:t>
            </a:r>
            <a:r>
              <a:rPr lang="en-US" altLang="zh-CN" sz="1200" dirty="0">
                <a:solidFill>
                  <a:srgbClr val="1F4F7D"/>
                </a:solidFill>
                <a:latin typeface="JetBrains Mono" panose="02000009000000000000" pitchFamily="49" charset="0"/>
                <a:cs typeface="JetBrains Mono" panose="02000009000000000000" pitchFamily="49" charset="0"/>
              </a:rPr>
              <a:t>=</a:t>
            </a:r>
            <a:r>
              <a:rPr lang="zh-CN" altLang="en-US" sz="1200" dirty="0">
                <a:solidFill>
                  <a:srgbClr val="1F4F7D"/>
                </a:solidFill>
                <a:latin typeface="JetBrains Mono" panose="02000009000000000000" pitchFamily="49" charset="0"/>
                <a:cs typeface="JetBrains Mono" panose="02000009000000000000" pitchFamily="49" charset="0"/>
              </a:rPr>
              <a:t>棋盘 </a:t>
            </a:r>
            <a:r>
              <a:rPr lang="en-US" altLang="zh-CN" sz="1200" dirty="0">
                <a:solidFill>
                  <a:srgbClr val="1F4F7D"/>
                </a:solidFill>
                <a:latin typeface="JetBrains Mono" panose="02000009000000000000" pitchFamily="49" charset="0"/>
                <a:cs typeface="JetBrains Mono" panose="02000009000000000000" pitchFamily="49" charset="0"/>
              </a:rPr>
              <a:t>+ </a:t>
            </a:r>
            <a:r>
              <a:rPr lang="en-US" altLang="zh-CN" sz="1200" dirty="0" err="1">
                <a:solidFill>
                  <a:srgbClr val="1F4F7D"/>
                </a:solidFill>
                <a:latin typeface="JetBrains Mono" panose="02000009000000000000" pitchFamily="49" charset="0"/>
                <a:cs typeface="JetBrains Mono" panose="02000009000000000000" pitchFamily="49" charset="0"/>
              </a:rPr>
              <a:t>ArUco</a:t>
            </a:r>
            <a:endParaRPr lang="en-US" altLang="zh-CN" sz="1200" dirty="0">
              <a:solidFill>
                <a:srgbClr val="1F4F7D"/>
              </a:solidFill>
              <a:latin typeface="JetBrains Mono" panose="02000009000000000000" pitchFamily="49" charset="0"/>
              <a:cs typeface="JetBrains Mono" panose="02000009000000000000" pitchFamily="49" charset="0"/>
            </a:endParaRPr>
          </a:p>
        </p:txBody>
      </p:sp>
      <p:pic>
        <p:nvPicPr>
          <p:cNvPr id="16391" name="图片 4">
            <a:extLst>
              <a:ext uri="{FF2B5EF4-FFF2-40B4-BE49-F238E27FC236}">
                <a16:creationId xmlns:a16="http://schemas.microsoft.com/office/drawing/2014/main" id="{54462C08-7340-11C4-B9B2-4DBD85857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50" y="1247775"/>
            <a:ext cx="25590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图片 8">
            <a:extLst>
              <a:ext uri="{FF2B5EF4-FFF2-40B4-BE49-F238E27FC236}">
                <a16:creationId xmlns:a16="http://schemas.microsoft.com/office/drawing/2014/main" id="{39422BB5-911E-8EBB-2FB6-12A84AE37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600" y="1247775"/>
            <a:ext cx="238918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图片 10" descr="图片包含 图示&#10;&#10;描述已自动生成">
            <a:extLst>
              <a:ext uri="{FF2B5EF4-FFF2-40B4-BE49-F238E27FC236}">
                <a16:creationId xmlns:a16="http://schemas.microsoft.com/office/drawing/2014/main" id="{1ACB0AD7-6FE4-67B2-F433-DEE0D4209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188" y="1244600"/>
            <a:ext cx="27432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图片 12">
            <a:extLst>
              <a:ext uri="{FF2B5EF4-FFF2-40B4-BE49-F238E27FC236}">
                <a16:creationId xmlns:a16="http://schemas.microsoft.com/office/drawing/2014/main" id="{AB2128FE-B341-6F90-EA18-72CE4AC64A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388" y="3368675"/>
            <a:ext cx="333216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图片 16">
            <a:extLst>
              <a:ext uri="{FF2B5EF4-FFF2-40B4-BE49-F238E27FC236}">
                <a16:creationId xmlns:a16="http://schemas.microsoft.com/office/drawing/2014/main" id="{2BF29E40-CD58-1252-7565-2E0CA16EC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163" y="3313113"/>
            <a:ext cx="29908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图片 18">
            <a:extLst>
              <a:ext uri="{FF2B5EF4-FFF2-40B4-BE49-F238E27FC236}">
                <a16:creationId xmlns:a16="http://schemas.microsoft.com/office/drawing/2014/main" id="{66E9429C-A19A-942D-1B0C-9CC16D991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5625" y="3313113"/>
            <a:ext cx="231616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7F789E1F-2A7D-4A76-9005-542C0B9FF4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3AB12B-76CE-F7FA-55FA-3BC842933313}"/>
              </a:ext>
            </a:extLst>
          </p:cNvPr>
          <p:cNvSpPr txBox="1"/>
          <p:nvPr/>
        </p:nvSpPr>
        <p:spPr>
          <a:xfrm>
            <a:off x="344488" y="450850"/>
            <a:ext cx="329406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02</a:t>
            </a:r>
            <a:r>
              <a:rPr lang="zh-CN" altLang="en-US" sz="2400" b="1" spc="500" dirty="0">
                <a:solidFill>
                  <a:srgbClr val="1F4F7D"/>
                </a:solidFill>
                <a:latin typeface="微软雅黑" panose="020B0503020204020204" pitchFamily="34" charset="-122"/>
                <a:ea typeface="微软雅黑" panose="020B0503020204020204" pitchFamily="34" charset="-122"/>
              </a:rPr>
              <a:t>标定板生成网站</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17411" name="图片 7" descr="未标题-1">
            <a:extLst>
              <a:ext uri="{FF2B5EF4-FFF2-40B4-BE49-F238E27FC236}">
                <a16:creationId xmlns:a16="http://schemas.microsoft.com/office/drawing/2014/main" id="{DCA05991-3D03-E70B-22C8-D0AEC01DE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1" descr="未标题-1">
            <a:extLst>
              <a:ext uri="{FF2B5EF4-FFF2-40B4-BE49-F238E27FC236}">
                <a16:creationId xmlns:a16="http://schemas.microsoft.com/office/drawing/2014/main" id="{87C9C506-CF8B-FEBE-4303-7B9680A16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5">
            <a:extLst>
              <a:ext uri="{FF2B5EF4-FFF2-40B4-BE49-F238E27FC236}">
                <a16:creationId xmlns:a16="http://schemas.microsoft.com/office/drawing/2014/main" id="{39E2C62A-571E-77AE-BD48-427AE5784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1052513"/>
            <a:ext cx="963930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0D7B39CB-2D21-F960-8EE2-FCCC7B1A1731}"/>
              </a:ext>
            </a:extLst>
          </p:cNvPr>
          <p:cNvSpPr txBox="1"/>
          <p:nvPr/>
        </p:nvSpPr>
        <p:spPr>
          <a:xfrm>
            <a:off x="3040063" y="5991225"/>
            <a:ext cx="6111875" cy="276225"/>
          </a:xfrm>
          <a:prstGeom prst="rect">
            <a:avLst/>
          </a:prstGeom>
          <a:solidFill>
            <a:schemeClr val="accent3">
              <a:lumMod val="40000"/>
              <a:lumOff val="60000"/>
            </a:schemeClr>
          </a:solidFill>
        </p:spPr>
        <p:txBody>
          <a:bodyPr>
            <a:spAutoFit/>
          </a:bodyPr>
          <a:lstStyle/>
          <a:p>
            <a:pPr eaLnBrk="1" hangingPunct="1">
              <a:defRPr/>
            </a:pPr>
            <a:r>
              <a:rPr lang="en-US" altLang="zh-CN" sz="1200" dirty="0">
                <a:solidFill>
                  <a:srgbClr val="1F4F7D"/>
                </a:solidFill>
                <a:latin typeface="JetBrains Mono" panose="02000009000000000000" pitchFamily="49" charset="0"/>
                <a:cs typeface="JetBrains Mono" panose="02000009000000000000" pitchFamily="49" charset="0"/>
              </a:rPr>
              <a:t>https://calib.io/pages/camera-calibration-pattern-generator</a:t>
            </a:r>
          </a:p>
        </p:txBody>
      </p:sp>
      <p:pic>
        <p:nvPicPr>
          <p:cNvPr id="3" name="图片 2" descr="图标&#10;&#10;描述已自动生成">
            <a:extLst>
              <a:ext uri="{FF2B5EF4-FFF2-40B4-BE49-F238E27FC236}">
                <a16:creationId xmlns:a16="http://schemas.microsoft.com/office/drawing/2014/main" id="{C1638D32-1CC9-5618-6E9A-54F491003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0524D4E-926C-D8B4-FEC8-506EE1FD9ED2}"/>
              </a:ext>
            </a:extLst>
          </p:cNvPr>
          <p:cNvSpPr txBox="1"/>
          <p:nvPr/>
        </p:nvSpPr>
        <p:spPr>
          <a:xfrm>
            <a:off x="344488" y="450850"/>
            <a:ext cx="2922595"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内参标定方式</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19459" name="图片 7" descr="未标题-1">
            <a:extLst>
              <a:ext uri="{FF2B5EF4-FFF2-40B4-BE49-F238E27FC236}">
                <a16:creationId xmlns:a16="http://schemas.microsoft.com/office/drawing/2014/main" id="{1CB638C3-7A7B-37AD-A912-FA830FF98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1" descr="未标题-1">
            <a:extLst>
              <a:ext uri="{FF2B5EF4-FFF2-40B4-BE49-F238E27FC236}">
                <a16:creationId xmlns:a16="http://schemas.microsoft.com/office/drawing/2014/main" id="{1661DA83-F003-3F9F-8D15-7AA4D3CDA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21C7C06-9904-9A33-D902-7D763A404985}"/>
              </a:ext>
            </a:extLst>
          </p:cNvPr>
          <p:cNvSpPr txBox="1"/>
          <p:nvPr/>
        </p:nvSpPr>
        <p:spPr>
          <a:xfrm>
            <a:off x="1428750" y="1612900"/>
            <a:ext cx="3276600" cy="1816100"/>
          </a:xfrm>
          <a:prstGeom prst="rect">
            <a:avLst/>
          </a:prstGeom>
          <a:solidFill>
            <a:schemeClr val="accent3">
              <a:lumMod val="40000"/>
              <a:lumOff val="60000"/>
            </a:schemeClr>
          </a:solidFill>
        </p:spPr>
        <p:txBody>
          <a:bodyPr>
            <a:spAutoFit/>
          </a:bodyPr>
          <a:lstStyle/>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相机内参标定，一般是相机固定，多角度多方向挪动标定板。记录下来每次相机拍下的图片即可。</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标定原理大致是：首先计算图片上的角点坐标，并已知角点的世界坐标，在结合实际的格子大小进行内参计算。</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19463" name="图片 4">
            <a:extLst>
              <a:ext uri="{FF2B5EF4-FFF2-40B4-BE49-F238E27FC236}">
                <a16:creationId xmlns:a16="http://schemas.microsoft.com/office/drawing/2014/main" id="{4A63B755-5360-CB50-412D-E16F09C50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363" y="1471613"/>
            <a:ext cx="43053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ADE14F6A-9ACC-F258-372A-DF200EFE7089}"/>
              </a:ext>
            </a:extLst>
          </p:cNvPr>
          <p:cNvSpPr txBox="1"/>
          <p:nvPr/>
        </p:nvSpPr>
        <p:spPr>
          <a:xfrm>
            <a:off x="1428750" y="3675063"/>
            <a:ext cx="3276600" cy="1570037"/>
          </a:xfrm>
          <a:prstGeom prst="rect">
            <a:avLst/>
          </a:prstGeom>
          <a:solidFill>
            <a:schemeClr val="accent3">
              <a:lumMod val="40000"/>
              <a:lumOff val="60000"/>
            </a:schemeClr>
          </a:solidFill>
        </p:spPr>
        <p:txBody>
          <a:bodyPr>
            <a:spAutoFit/>
          </a:bodyPr>
          <a:lstStyle/>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一般内参标定的输出包含了</a:t>
            </a:r>
            <a:r>
              <a:rPr lang="en-US" altLang="zh-CN" sz="1600" dirty="0">
                <a:solidFill>
                  <a:srgbClr val="1F4F7D"/>
                </a:solidFill>
                <a:latin typeface="JetBrains Mono" panose="02000009000000000000" pitchFamily="49" charset="0"/>
                <a:cs typeface="JetBrains Mono" panose="02000009000000000000" pitchFamily="49" charset="0"/>
              </a:rPr>
              <a:t>4</a:t>
            </a:r>
            <a:r>
              <a:rPr lang="zh-CN" altLang="en-US" sz="1600" dirty="0">
                <a:solidFill>
                  <a:srgbClr val="1F4F7D"/>
                </a:solidFill>
                <a:latin typeface="JetBrains Mono" panose="02000009000000000000" pitchFamily="49" charset="0"/>
                <a:cs typeface="JetBrains Mono" panose="02000009000000000000" pitchFamily="49" charset="0"/>
              </a:rPr>
              <a:t>个参数和</a:t>
            </a:r>
            <a:r>
              <a:rPr lang="en-US" altLang="zh-CN" sz="1600" dirty="0">
                <a:solidFill>
                  <a:srgbClr val="1F4F7D"/>
                </a:solidFill>
                <a:latin typeface="JetBrains Mono" panose="02000009000000000000" pitchFamily="49" charset="0"/>
                <a:cs typeface="JetBrains Mono" panose="02000009000000000000" pitchFamily="49" charset="0"/>
              </a:rPr>
              <a:t>5</a:t>
            </a:r>
            <a:r>
              <a:rPr lang="zh-CN" altLang="en-US" sz="1600" dirty="0">
                <a:solidFill>
                  <a:srgbClr val="1F4F7D"/>
                </a:solidFill>
                <a:latin typeface="JetBrains Mono" panose="02000009000000000000" pitchFamily="49" charset="0"/>
                <a:cs typeface="JetBrains Mono" panose="02000009000000000000" pitchFamily="49" charset="0"/>
              </a:rPr>
              <a:t>个畸变系数。</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4</a:t>
            </a:r>
            <a:r>
              <a:rPr lang="zh-CN" altLang="en-US" sz="1600" dirty="0">
                <a:solidFill>
                  <a:srgbClr val="1F4F7D"/>
                </a:solidFill>
                <a:latin typeface="JetBrains Mono" panose="02000009000000000000" pitchFamily="49" charset="0"/>
                <a:cs typeface="JetBrains Mono" panose="02000009000000000000" pitchFamily="49" charset="0"/>
              </a:rPr>
              <a:t>个参数：与</a:t>
            </a:r>
            <a:r>
              <a:rPr lang="zh-CN" altLang="en-US" sz="1600" b="1" dirty="0">
                <a:solidFill>
                  <a:srgbClr val="1F4F7D"/>
                </a:solidFill>
                <a:latin typeface="JetBrains Mono" panose="02000009000000000000" pitchFamily="49" charset="0"/>
                <a:cs typeface="JetBrains Mono" panose="02000009000000000000" pitchFamily="49" charset="0"/>
              </a:rPr>
              <a:t>焦距</a:t>
            </a:r>
            <a:r>
              <a:rPr lang="en-US" altLang="zh-CN" sz="1600" b="1" dirty="0">
                <a:solidFill>
                  <a:srgbClr val="1F4F7D"/>
                </a:solidFill>
                <a:latin typeface="JetBrains Mono" panose="02000009000000000000" pitchFamily="49" charset="0"/>
                <a:cs typeface="JetBrains Mono" panose="02000009000000000000" pitchFamily="49" charset="0"/>
              </a:rPr>
              <a:t>f</a:t>
            </a:r>
            <a:r>
              <a:rPr lang="zh-CN" altLang="en-US" sz="1600" dirty="0">
                <a:solidFill>
                  <a:srgbClr val="1F4F7D"/>
                </a:solidFill>
                <a:latin typeface="JetBrains Mono" panose="02000009000000000000" pitchFamily="49" charset="0"/>
                <a:cs typeface="JetBrains Mono" panose="02000009000000000000" pitchFamily="49" charset="0"/>
              </a:rPr>
              <a:t>、</a:t>
            </a:r>
            <a:r>
              <a:rPr lang="zh-CN" altLang="en-US" sz="1600" b="1" dirty="0">
                <a:solidFill>
                  <a:srgbClr val="1F4F7D"/>
                </a:solidFill>
                <a:latin typeface="JetBrains Mono" panose="02000009000000000000" pitchFamily="49" charset="0"/>
                <a:cs typeface="JetBrains Mono" panose="02000009000000000000" pitchFamily="49" charset="0"/>
              </a:rPr>
              <a:t>传感器单位像素尺寸</a:t>
            </a:r>
            <a:r>
              <a:rPr lang="en-US" altLang="zh-CN" sz="1600" b="1" dirty="0">
                <a:solidFill>
                  <a:srgbClr val="1F4F7D"/>
                </a:solidFill>
                <a:latin typeface="JetBrains Mono" panose="02000009000000000000" pitchFamily="49" charset="0"/>
                <a:cs typeface="JetBrains Mono" panose="02000009000000000000" pitchFamily="49" charset="0"/>
              </a:rPr>
              <a:t>dx</a:t>
            </a:r>
            <a:r>
              <a:rPr lang="zh-CN" altLang="en-US" sz="1600" b="1" dirty="0">
                <a:solidFill>
                  <a:srgbClr val="1F4F7D"/>
                </a:solidFill>
                <a:latin typeface="JetBrains Mono" panose="02000009000000000000" pitchFamily="49" charset="0"/>
                <a:cs typeface="JetBrains Mono" panose="02000009000000000000" pitchFamily="49" charset="0"/>
              </a:rPr>
              <a:t>、</a:t>
            </a:r>
            <a:r>
              <a:rPr lang="en-US" altLang="zh-CN" sz="1600" b="1" dirty="0" err="1">
                <a:solidFill>
                  <a:srgbClr val="1F4F7D"/>
                </a:solidFill>
                <a:latin typeface="JetBrains Mono" panose="02000009000000000000" pitchFamily="49" charset="0"/>
                <a:cs typeface="JetBrains Mono" panose="02000009000000000000" pitchFamily="49" charset="0"/>
              </a:rPr>
              <a:t>dy</a:t>
            </a:r>
            <a:r>
              <a:rPr lang="zh-CN" altLang="en-US" sz="1600" dirty="0">
                <a:solidFill>
                  <a:srgbClr val="1F4F7D"/>
                </a:solidFill>
                <a:latin typeface="JetBrains Mono" panose="02000009000000000000" pitchFamily="49" charset="0"/>
                <a:cs typeface="JetBrains Mono" panose="02000009000000000000" pitchFamily="49" charset="0"/>
              </a:rPr>
              <a:t>相关。</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5</a:t>
            </a:r>
            <a:r>
              <a:rPr lang="zh-CN" altLang="en-US" sz="1600" dirty="0">
                <a:solidFill>
                  <a:srgbClr val="1F4F7D"/>
                </a:solidFill>
                <a:latin typeface="JetBrains Mono" panose="02000009000000000000" pitchFamily="49" charset="0"/>
                <a:cs typeface="JetBrains Mono" panose="02000009000000000000" pitchFamily="49" charset="0"/>
              </a:rPr>
              <a:t>个畸变系数：主要是</a:t>
            </a:r>
            <a:r>
              <a:rPr lang="zh-CN" altLang="en-US" sz="1600" b="1" dirty="0">
                <a:solidFill>
                  <a:srgbClr val="1F4F7D"/>
                </a:solidFill>
                <a:latin typeface="JetBrains Mono" panose="02000009000000000000" pitchFamily="49" charset="0"/>
                <a:cs typeface="JetBrains Mono" panose="02000009000000000000" pitchFamily="49" charset="0"/>
              </a:rPr>
              <a:t>径向畸变</a:t>
            </a:r>
            <a:r>
              <a:rPr lang="zh-CN" altLang="en-US" sz="1600" dirty="0">
                <a:solidFill>
                  <a:srgbClr val="1F4F7D"/>
                </a:solidFill>
                <a:latin typeface="JetBrains Mono" panose="02000009000000000000" pitchFamily="49" charset="0"/>
                <a:cs typeface="JetBrains Mono" panose="02000009000000000000" pitchFamily="49" charset="0"/>
              </a:rPr>
              <a:t>，与镜头、相机内部安装精度相关。</a:t>
            </a:r>
            <a:endParaRPr lang="zh-CN" altLang="en-US" sz="1600" dirty="0"/>
          </a:p>
        </p:txBody>
      </p:sp>
      <p:pic>
        <p:nvPicPr>
          <p:cNvPr id="4" name="图片 3" descr="图标&#10;&#10;描述已自动生成">
            <a:extLst>
              <a:ext uri="{FF2B5EF4-FFF2-40B4-BE49-F238E27FC236}">
                <a16:creationId xmlns:a16="http://schemas.microsoft.com/office/drawing/2014/main" id="{730D2796-1027-3EBD-5A1B-6E16C9AA3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93B3F8-E8AF-7493-AE1A-502F5AAC71A0}"/>
              </a:ext>
            </a:extLst>
          </p:cNvPr>
          <p:cNvSpPr txBox="1"/>
          <p:nvPr/>
        </p:nvSpPr>
        <p:spPr>
          <a:xfrm>
            <a:off x="344488" y="450850"/>
            <a:ext cx="2178050"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计算内参</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0483" name="图片 7" descr="未标题-1">
            <a:extLst>
              <a:ext uri="{FF2B5EF4-FFF2-40B4-BE49-F238E27FC236}">
                <a16:creationId xmlns:a16="http://schemas.microsoft.com/office/drawing/2014/main" id="{A456DFA5-31E1-C3AE-2985-8FF1FD6DB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1" descr="未标题-1">
            <a:extLst>
              <a:ext uri="{FF2B5EF4-FFF2-40B4-BE49-F238E27FC236}">
                <a16:creationId xmlns:a16="http://schemas.microsoft.com/office/drawing/2014/main" id="{F5DF87C4-FC8E-6932-0737-CAC9EE1CB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CB6EED8-167B-48CF-3975-78E37E535001}"/>
              </a:ext>
            </a:extLst>
          </p:cNvPr>
          <p:cNvSpPr txBox="1"/>
          <p:nvPr/>
        </p:nvSpPr>
        <p:spPr>
          <a:xfrm>
            <a:off x="642938" y="1144588"/>
            <a:ext cx="2376487" cy="2124075"/>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已知一款相机佳能</a:t>
            </a:r>
            <a:r>
              <a:rPr lang="en-US" altLang="zh-CN" sz="1600" dirty="0">
                <a:solidFill>
                  <a:srgbClr val="1F4F7D"/>
                </a:solidFill>
                <a:latin typeface="JetBrains Mono" panose="02000009000000000000" pitchFamily="49" charset="0"/>
                <a:cs typeface="JetBrains Mono" panose="02000009000000000000" pitchFamily="49" charset="0"/>
              </a:rPr>
              <a:t>80D</a:t>
            </a:r>
            <a:r>
              <a:rPr lang="zh-CN" altLang="en-US" sz="1600" dirty="0">
                <a:solidFill>
                  <a:srgbClr val="1F4F7D"/>
                </a:solidFill>
                <a:latin typeface="JetBrains Mono" panose="02000009000000000000" pitchFamily="49" charset="0"/>
                <a:cs typeface="JetBrains Mono" panose="02000009000000000000" pitchFamily="49" charset="0"/>
              </a:rPr>
              <a:t>及镜头参数如下：最高分辨率</a:t>
            </a:r>
            <a:r>
              <a:rPr lang="en-US" altLang="zh-CN" sz="1600" dirty="0">
                <a:solidFill>
                  <a:srgbClr val="1F4F7D"/>
                </a:solidFill>
                <a:latin typeface="JetBrains Mono" panose="02000009000000000000" pitchFamily="49" charset="0"/>
                <a:cs typeface="JetBrains Mono" panose="02000009000000000000" pitchFamily="49" charset="0"/>
              </a:rPr>
              <a:t>6000×4000</a:t>
            </a:r>
            <a:r>
              <a:rPr lang="zh-CN" altLang="en-US" sz="1600" dirty="0">
                <a:solidFill>
                  <a:srgbClr val="1F4F7D"/>
                </a:solidFill>
                <a:latin typeface="JetBrains Mono" panose="02000009000000000000" pitchFamily="49" charset="0"/>
                <a:cs typeface="JetBrains Mono" panose="02000009000000000000" pitchFamily="49" charset="0"/>
              </a:rPr>
              <a:t>，传感器尺寸</a:t>
            </a:r>
            <a:r>
              <a:rPr lang="en-US" altLang="zh-CN" sz="1600" dirty="0">
                <a:solidFill>
                  <a:srgbClr val="1F4F7D"/>
                </a:solidFill>
                <a:latin typeface="JetBrains Mono" panose="02000009000000000000" pitchFamily="49" charset="0"/>
                <a:cs typeface="JetBrains Mono" panose="02000009000000000000" pitchFamily="49" charset="0"/>
              </a:rPr>
              <a:t>22.3×14.9mm</a:t>
            </a:r>
            <a:r>
              <a:rPr lang="zh-CN" altLang="en-US" sz="1600" dirty="0">
                <a:solidFill>
                  <a:srgbClr val="1F4F7D"/>
                </a:solidFill>
                <a:latin typeface="JetBrains Mono" panose="02000009000000000000" pitchFamily="49" charset="0"/>
                <a:cs typeface="JetBrains Mono" panose="02000009000000000000" pitchFamily="49" charset="0"/>
              </a:rPr>
              <a:t>，焦距</a:t>
            </a:r>
            <a:r>
              <a:rPr lang="en-US" altLang="zh-CN" sz="1600" dirty="0">
                <a:solidFill>
                  <a:srgbClr val="1F4F7D"/>
                </a:solidFill>
                <a:latin typeface="JetBrains Mono" panose="02000009000000000000" pitchFamily="49" charset="0"/>
                <a:cs typeface="JetBrains Mono" panose="02000009000000000000" pitchFamily="49" charset="0"/>
              </a:rPr>
              <a:t>f=35mm</a:t>
            </a:r>
            <a:r>
              <a:rPr lang="zh-CN" altLang="en-US" sz="1600" dirty="0">
                <a:solidFill>
                  <a:srgbClr val="1F4F7D"/>
                </a:solidFill>
                <a:latin typeface="JetBrains Mono" panose="02000009000000000000" pitchFamily="49" charset="0"/>
                <a:cs typeface="JetBrains Mono" panose="02000009000000000000" pitchFamily="49" charset="0"/>
              </a:rPr>
              <a:t>，根据相机内参定义，</a:t>
            </a:r>
            <a:r>
              <a:rPr lang="zh-CN" altLang="en-US" sz="2000" b="1" dirty="0">
                <a:solidFill>
                  <a:srgbClr val="FF0000"/>
                </a:solidFill>
                <a:latin typeface="JetBrains Mono" panose="02000009000000000000" pitchFamily="49" charset="0"/>
                <a:cs typeface="JetBrains Mono" panose="02000009000000000000" pitchFamily="49" charset="0"/>
              </a:rPr>
              <a:t>估算</a:t>
            </a:r>
            <a:r>
              <a:rPr lang="zh-CN" altLang="en-US" sz="1600" dirty="0">
                <a:solidFill>
                  <a:srgbClr val="1F4F7D"/>
                </a:solidFill>
                <a:latin typeface="JetBrains Mono" panose="02000009000000000000" pitchFamily="49" charset="0"/>
                <a:cs typeface="JetBrains Mono" panose="02000009000000000000" pitchFamily="49" charset="0"/>
              </a:rPr>
              <a:t>相机的内参</a:t>
            </a:r>
            <a:r>
              <a:rPr lang="en-US" altLang="zh-CN" sz="1600" dirty="0">
                <a:solidFill>
                  <a:srgbClr val="1F4F7D"/>
                </a:solidFill>
                <a:latin typeface="JetBrains Mono" panose="02000009000000000000" pitchFamily="49" charset="0"/>
                <a:cs typeface="JetBrains Mono" panose="02000009000000000000" pitchFamily="49" charset="0"/>
              </a:rPr>
              <a:t>fx,fy,u0,v0</a:t>
            </a:r>
          </a:p>
        </p:txBody>
      </p:sp>
      <p:pic>
        <p:nvPicPr>
          <p:cNvPr id="20487" name="图片 5">
            <a:extLst>
              <a:ext uri="{FF2B5EF4-FFF2-40B4-BE49-F238E27FC236}">
                <a16:creationId xmlns:a16="http://schemas.microsoft.com/office/drawing/2014/main" id="{5E022CD1-19E1-E89D-35F5-0AB466EA4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838" y="722313"/>
            <a:ext cx="37623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905D0327-871C-A88E-F6DB-8A0EEF431EEF}"/>
              </a:ext>
            </a:extLst>
          </p:cNvPr>
          <p:cNvSpPr txBox="1">
            <a:spLocks noRot="1" noChangeAspect="1" noMove="1" noResize="1" noEditPoints="1" noAdjustHandles="1" noChangeArrowheads="1" noChangeShapeType="1" noTextEdit="1"/>
          </p:cNvSpPr>
          <p:nvPr/>
        </p:nvSpPr>
        <p:spPr>
          <a:xfrm>
            <a:off x="3222269" y="2020468"/>
            <a:ext cx="1462965" cy="1371401"/>
          </a:xfrm>
          <a:prstGeom prst="rect">
            <a:avLst/>
          </a:prstGeom>
          <a:blipFill>
            <a:blip r:embed="rId5"/>
            <a:stretch>
              <a:fillRect/>
            </a:stretch>
          </a:blipFill>
        </p:spPr>
        <p:txBody>
          <a:bodyPr/>
          <a:lstStyle/>
          <a:p>
            <a:pPr>
              <a:defRPr/>
            </a:pPr>
            <a:r>
              <a:rPr lang="zh-CN" altLang="en-US">
                <a:noFill/>
              </a:rPr>
              <a:t> </a:t>
            </a:r>
          </a:p>
        </p:txBody>
      </p:sp>
      <p:sp>
        <p:nvSpPr>
          <p:cNvPr id="9" name="文本框 8">
            <a:extLst>
              <a:ext uri="{FF2B5EF4-FFF2-40B4-BE49-F238E27FC236}">
                <a16:creationId xmlns:a16="http://schemas.microsoft.com/office/drawing/2014/main" id="{1D075CD1-A808-EFD8-53DA-4BB427748261}"/>
              </a:ext>
            </a:extLst>
          </p:cNvPr>
          <p:cNvSpPr txBox="1">
            <a:spLocks noRot="1" noChangeAspect="1" noMove="1" noResize="1" noEditPoints="1" noAdjustHandles="1" noChangeArrowheads="1" noChangeShapeType="1" noTextEdit="1"/>
          </p:cNvSpPr>
          <p:nvPr/>
        </p:nvSpPr>
        <p:spPr>
          <a:xfrm>
            <a:off x="6017856" y="2252566"/>
            <a:ext cx="2541588" cy="732573"/>
          </a:xfrm>
          <a:prstGeom prst="rect">
            <a:avLst/>
          </a:prstGeom>
          <a:blipFill>
            <a:blip r:embed="rId6"/>
            <a:stretch>
              <a:fillRect r="-8393"/>
            </a:stretch>
          </a:blipFill>
        </p:spPr>
        <p:txBody>
          <a:bodyPr/>
          <a:lstStyle/>
          <a:p>
            <a:pPr>
              <a:defRPr/>
            </a:pPr>
            <a:r>
              <a:rPr lang="zh-CN" altLang="en-US">
                <a:noFill/>
              </a:rPr>
              <a:t> </a:t>
            </a:r>
          </a:p>
        </p:txBody>
      </p:sp>
      <p:sp>
        <p:nvSpPr>
          <p:cNvPr id="11" name="箭头: 右 10">
            <a:extLst>
              <a:ext uri="{FF2B5EF4-FFF2-40B4-BE49-F238E27FC236}">
                <a16:creationId xmlns:a16="http://schemas.microsoft.com/office/drawing/2014/main" id="{2A5B1E99-943F-EDFF-704A-A165F2C957A7}"/>
              </a:ext>
            </a:extLst>
          </p:cNvPr>
          <p:cNvSpPr/>
          <p:nvPr/>
        </p:nvSpPr>
        <p:spPr>
          <a:xfrm>
            <a:off x="4957763" y="2352675"/>
            <a:ext cx="714375" cy="5381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20491" name="图片 12">
            <a:extLst>
              <a:ext uri="{FF2B5EF4-FFF2-40B4-BE49-F238E27FC236}">
                <a16:creationId xmlns:a16="http://schemas.microsoft.com/office/drawing/2014/main" id="{21EA8672-6590-A550-F8FC-F14F0F611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3835400"/>
            <a:ext cx="6034087"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BDA29F65-9F18-9BA9-33EA-BA8102C2AE20}"/>
              </a:ext>
            </a:extLst>
          </p:cNvPr>
          <p:cNvCxnSpPr>
            <a:cxnSpLocks/>
          </p:cNvCxnSpPr>
          <p:nvPr/>
        </p:nvCxnSpPr>
        <p:spPr>
          <a:xfrm>
            <a:off x="996950" y="3711575"/>
            <a:ext cx="9880600" cy="349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493" name="图片 16">
            <a:extLst>
              <a:ext uri="{FF2B5EF4-FFF2-40B4-BE49-F238E27FC236}">
                <a16:creationId xmlns:a16="http://schemas.microsoft.com/office/drawing/2014/main" id="{84FBAC9E-727F-DE97-4D46-B99AC52C4E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7850" y="3933825"/>
            <a:ext cx="44831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8F498EA5-3805-7E47-3F25-F6C45487A7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35EF54-7CE5-E2B1-7E3C-152949AF22BB}"/>
              </a:ext>
            </a:extLst>
          </p:cNvPr>
          <p:cNvSpPr txBox="1"/>
          <p:nvPr/>
        </p:nvSpPr>
        <p:spPr>
          <a:xfrm>
            <a:off x="344488" y="450850"/>
            <a:ext cx="2922587"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外参标定方式</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1507" name="图片 7" descr="未标题-1">
            <a:extLst>
              <a:ext uri="{FF2B5EF4-FFF2-40B4-BE49-F238E27FC236}">
                <a16:creationId xmlns:a16="http://schemas.microsoft.com/office/drawing/2014/main" id="{4FFA979D-65AB-B2EB-B8F6-C72113688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1" descr="未标题-1">
            <a:extLst>
              <a:ext uri="{FF2B5EF4-FFF2-40B4-BE49-F238E27FC236}">
                <a16:creationId xmlns:a16="http://schemas.microsoft.com/office/drawing/2014/main" id="{F6AA2C39-26BF-64EA-C90B-E9BB5B9E0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0D50D0E-0E2D-73D5-62E4-020D8C70EA68}"/>
              </a:ext>
            </a:extLst>
          </p:cNvPr>
          <p:cNvSpPr txBox="1"/>
          <p:nvPr/>
        </p:nvSpPr>
        <p:spPr>
          <a:xfrm>
            <a:off x="1295400" y="2157413"/>
            <a:ext cx="3276600" cy="1816100"/>
          </a:xfrm>
          <a:prstGeom prst="rect">
            <a:avLst/>
          </a:prstGeom>
          <a:solidFill>
            <a:schemeClr val="accent3">
              <a:lumMod val="40000"/>
              <a:lumOff val="60000"/>
            </a:schemeClr>
          </a:solidFill>
        </p:spPr>
        <p:txBody>
          <a:bodyPr>
            <a:spAutoFit/>
          </a:bodyPr>
          <a:lstStyle/>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相机外参标定分为了</a:t>
            </a:r>
            <a:r>
              <a:rPr lang="zh-CN" altLang="en-US" sz="1600" b="1" dirty="0">
                <a:solidFill>
                  <a:srgbClr val="1F4F7D"/>
                </a:solidFill>
                <a:latin typeface="JetBrains Mono" panose="02000009000000000000" pitchFamily="49" charset="0"/>
                <a:cs typeface="JetBrains Mono" panose="02000009000000000000" pitchFamily="49" charset="0"/>
              </a:rPr>
              <a:t>眼在手外</a:t>
            </a:r>
            <a:r>
              <a:rPr lang="zh-CN" altLang="en-US" sz="1600" dirty="0">
                <a:solidFill>
                  <a:srgbClr val="1F4F7D"/>
                </a:solidFill>
                <a:latin typeface="JetBrains Mono" panose="02000009000000000000" pitchFamily="49" charset="0"/>
                <a:cs typeface="JetBrains Mono" panose="02000009000000000000" pitchFamily="49" charset="0"/>
              </a:rPr>
              <a:t>和</a:t>
            </a:r>
            <a:r>
              <a:rPr lang="zh-CN" altLang="en-US" sz="1600" b="1" dirty="0">
                <a:solidFill>
                  <a:srgbClr val="1F4F7D"/>
                </a:solidFill>
                <a:latin typeface="JetBrains Mono" panose="02000009000000000000" pitchFamily="49" charset="0"/>
                <a:cs typeface="JetBrains Mono" panose="02000009000000000000" pitchFamily="49" charset="0"/>
              </a:rPr>
              <a:t>眼在手上</a:t>
            </a:r>
            <a:r>
              <a:rPr lang="zh-CN" altLang="en-US" sz="1600" dirty="0">
                <a:solidFill>
                  <a:srgbClr val="1F4F7D"/>
                </a:solidFill>
                <a:latin typeface="JetBrains Mono" panose="02000009000000000000" pitchFamily="49" charset="0"/>
                <a:cs typeface="JetBrains Mono" panose="02000009000000000000" pitchFamily="49" charset="0"/>
              </a:rPr>
              <a:t>。这里</a:t>
            </a:r>
            <a:r>
              <a:rPr lang="zh-CN" altLang="en-US" sz="1600" b="1" dirty="0">
                <a:solidFill>
                  <a:srgbClr val="1F4F7D"/>
                </a:solidFill>
                <a:latin typeface="JetBrains Mono" panose="02000009000000000000" pitchFamily="49" charset="0"/>
                <a:cs typeface="JetBrains Mono" panose="02000009000000000000" pitchFamily="49" charset="0"/>
              </a:rPr>
              <a:t>眼</a:t>
            </a:r>
            <a:r>
              <a:rPr lang="zh-CN" altLang="en-US" sz="1600" dirty="0">
                <a:solidFill>
                  <a:srgbClr val="1F4F7D"/>
                </a:solidFill>
                <a:latin typeface="JetBrains Mono" panose="02000009000000000000" pitchFamily="49" charset="0"/>
                <a:cs typeface="JetBrains Mono" panose="02000009000000000000" pitchFamily="49" charset="0"/>
              </a:rPr>
              <a:t>指相机，</a:t>
            </a:r>
            <a:r>
              <a:rPr lang="zh-CN" altLang="en-US" sz="1600" b="1" dirty="0">
                <a:solidFill>
                  <a:srgbClr val="1F4F7D"/>
                </a:solidFill>
                <a:latin typeface="JetBrains Mono" panose="02000009000000000000" pitchFamily="49" charset="0"/>
                <a:cs typeface="JetBrains Mono" panose="02000009000000000000" pitchFamily="49" charset="0"/>
              </a:rPr>
              <a:t>手</a:t>
            </a:r>
            <a:r>
              <a:rPr lang="zh-CN" altLang="en-US" sz="1600" dirty="0">
                <a:solidFill>
                  <a:srgbClr val="1F4F7D"/>
                </a:solidFill>
                <a:latin typeface="JetBrains Mono" panose="02000009000000000000" pitchFamily="49" charset="0"/>
                <a:cs typeface="JetBrains Mono" panose="02000009000000000000" pitchFamily="49" charset="0"/>
              </a:rPr>
              <a:t>指机械臂。</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眼在手上：固定标定板，机械臂携带相机以不同姿态进行拍照。</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眼在手外：相机固定，机械臂携带标定板以不同姿态进行拍照。</a:t>
            </a:r>
            <a:endParaRPr lang="en-US" altLang="zh-CN" sz="1600" dirty="0">
              <a:solidFill>
                <a:srgbClr val="1F4F7D"/>
              </a:solidFill>
              <a:latin typeface="JetBrains Mono" panose="02000009000000000000" pitchFamily="49" charset="0"/>
              <a:cs typeface="JetBrains Mono" panose="02000009000000000000" pitchFamily="49" charset="0"/>
            </a:endParaRPr>
          </a:p>
        </p:txBody>
      </p:sp>
      <p:sp>
        <p:nvSpPr>
          <p:cNvPr id="10" name="文本框 9">
            <a:extLst>
              <a:ext uri="{FF2B5EF4-FFF2-40B4-BE49-F238E27FC236}">
                <a16:creationId xmlns:a16="http://schemas.microsoft.com/office/drawing/2014/main" id="{91F5BC78-DFEC-4234-32D8-3C915246F0C4}"/>
              </a:ext>
            </a:extLst>
          </p:cNvPr>
          <p:cNvSpPr txBox="1"/>
          <p:nvPr/>
        </p:nvSpPr>
        <p:spPr>
          <a:xfrm>
            <a:off x="1295400" y="4206875"/>
            <a:ext cx="3276600" cy="584200"/>
          </a:xfrm>
          <a:prstGeom prst="rect">
            <a:avLst/>
          </a:prstGeom>
          <a:solidFill>
            <a:schemeClr val="accent3">
              <a:lumMod val="40000"/>
              <a:lumOff val="60000"/>
            </a:schemeClr>
          </a:solidFill>
        </p:spPr>
        <p:txBody>
          <a:bodyPr>
            <a:spAutoFit/>
          </a:bodyPr>
          <a:lstStyle/>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一般外参标定的输出为</a:t>
            </a:r>
            <a:r>
              <a:rPr lang="en-US" altLang="zh-CN" sz="1600" dirty="0">
                <a:solidFill>
                  <a:srgbClr val="1F4F7D"/>
                </a:solidFill>
                <a:latin typeface="JetBrains Mono" panose="02000009000000000000" pitchFamily="49" charset="0"/>
                <a:cs typeface="JetBrains Mono" panose="02000009000000000000" pitchFamily="49" charset="0"/>
              </a:rPr>
              <a:t>4x4</a:t>
            </a:r>
            <a:r>
              <a:rPr lang="zh-CN" altLang="en-US" sz="1600" dirty="0">
                <a:solidFill>
                  <a:srgbClr val="1F4F7D"/>
                </a:solidFill>
                <a:latin typeface="JetBrains Mono" panose="02000009000000000000" pitchFamily="49" charset="0"/>
                <a:cs typeface="JetBrains Mono" panose="02000009000000000000" pitchFamily="49" charset="0"/>
              </a:rPr>
              <a:t>矩阵，包含了旋转矩阵和平移向量。</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21512" name="图片 5">
            <a:extLst>
              <a:ext uri="{FF2B5EF4-FFF2-40B4-BE49-F238E27FC236}">
                <a16:creationId xmlns:a16="http://schemas.microsoft.com/office/drawing/2014/main" id="{B1B0363A-B488-98C1-2FCC-9EF9087CC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125538"/>
            <a:ext cx="4746625"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图片 7">
            <a:extLst>
              <a:ext uri="{FF2B5EF4-FFF2-40B4-BE49-F238E27FC236}">
                <a16:creationId xmlns:a16="http://schemas.microsoft.com/office/drawing/2014/main" id="{E6231FB7-78ED-8A15-6E99-73F9A2C4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0" y="3673475"/>
            <a:ext cx="506253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1E5AECCE-F62C-090B-DA3C-68F975726289}"/>
              </a:ext>
            </a:extLst>
          </p:cNvPr>
          <p:cNvSpPr txBox="1"/>
          <p:nvPr/>
        </p:nvSpPr>
        <p:spPr>
          <a:xfrm>
            <a:off x="10429875" y="1212850"/>
            <a:ext cx="342900" cy="1076325"/>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眼在手上</a:t>
            </a:r>
            <a:endParaRPr lang="en-US" altLang="zh-CN" sz="1600" dirty="0">
              <a:solidFill>
                <a:srgbClr val="1F4F7D"/>
              </a:solidFill>
              <a:latin typeface="JetBrains Mono" panose="02000009000000000000" pitchFamily="49" charset="0"/>
              <a:cs typeface="JetBrains Mono" panose="02000009000000000000" pitchFamily="49" charset="0"/>
            </a:endParaRPr>
          </a:p>
        </p:txBody>
      </p:sp>
      <p:sp>
        <p:nvSpPr>
          <p:cNvPr id="11" name="文本框 10">
            <a:extLst>
              <a:ext uri="{FF2B5EF4-FFF2-40B4-BE49-F238E27FC236}">
                <a16:creationId xmlns:a16="http://schemas.microsoft.com/office/drawing/2014/main" id="{2C27401E-655F-AECC-9085-876F26C6C47F}"/>
              </a:ext>
            </a:extLst>
          </p:cNvPr>
          <p:cNvSpPr txBox="1"/>
          <p:nvPr/>
        </p:nvSpPr>
        <p:spPr>
          <a:xfrm>
            <a:off x="10429875" y="3897313"/>
            <a:ext cx="342900" cy="1077912"/>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眼在手外</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21516" name="图片 12">
            <a:extLst>
              <a:ext uri="{FF2B5EF4-FFF2-40B4-BE49-F238E27FC236}">
                <a16:creationId xmlns:a16="http://schemas.microsoft.com/office/drawing/2014/main" id="{9AD95FB2-66D4-AB9C-2B96-95796F310C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3050" y="912813"/>
            <a:ext cx="11128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56410951-1E49-DB23-F800-F5162CE44A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476E64-3970-148D-EC95-15832FA23E49}"/>
              </a:ext>
            </a:extLst>
          </p:cNvPr>
          <p:cNvSpPr txBox="1"/>
          <p:nvPr/>
        </p:nvSpPr>
        <p:spPr>
          <a:xfrm>
            <a:off x="344488" y="450850"/>
            <a:ext cx="386556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计算外参</a:t>
            </a:r>
            <a:r>
              <a:rPr lang="en-US" altLang="zh-CN" sz="2400" b="1" spc="500" dirty="0">
                <a:solidFill>
                  <a:srgbClr val="1F4F7D"/>
                </a:solidFill>
                <a:latin typeface="微软雅黑" panose="020B0503020204020204" pitchFamily="34" charset="-122"/>
                <a:ea typeface="微软雅黑" panose="020B0503020204020204" pitchFamily="34" charset="-122"/>
              </a:rPr>
              <a:t>-</a:t>
            </a:r>
            <a:r>
              <a:rPr lang="zh-CN" altLang="en-US" sz="2400" b="1" spc="500" dirty="0">
                <a:solidFill>
                  <a:srgbClr val="1F4F7D"/>
                </a:solidFill>
                <a:latin typeface="微软雅黑" panose="020B0503020204020204" pitchFamily="34" charset="-122"/>
                <a:ea typeface="微软雅黑" panose="020B0503020204020204" pitchFamily="34" charset="-122"/>
              </a:rPr>
              <a:t>眼在手上</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2531" name="图片 7" descr="未标题-1">
            <a:extLst>
              <a:ext uri="{FF2B5EF4-FFF2-40B4-BE49-F238E27FC236}">
                <a16:creationId xmlns:a16="http://schemas.microsoft.com/office/drawing/2014/main" id="{99172D93-EF5A-7820-8092-FA1CF1385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1" descr="未标题-1">
            <a:extLst>
              <a:ext uri="{FF2B5EF4-FFF2-40B4-BE49-F238E27FC236}">
                <a16:creationId xmlns:a16="http://schemas.microsoft.com/office/drawing/2014/main" id="{B7A0B123-AFBD-0A51-F003-F9F76D8B4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4">
            <a:extLst>
              <a:ext uri="{FF2B5EF4-FFF2-40B4-BE49-F238E27FC236}">
                <a16:creationId xmlns:a16="http://schemas.microsoft.com/office/drawing/2014/main" id="{AC963BAD-0CEB-F875-3D9B-56C36E03C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1093788"/>
            <a:ext cx="19240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11">
            <a:extLst>
              <a:ext uri="{FF2B5EF4-FFF2-40B4-BE49-F238E27FC236}">
                <a16:creationId xmlns:a16="http://schemas.microsoft.com/office/drawing/2014/main" id="{C8095EC6-6D91-D061-8FA6-F94F982FA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13" y="3059113"/>
            <a:ext cx="39909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13">
            <a:extLst>
              <a:ext uri="{FF2B5EF4-FFF2-40B4-BE49-F238E27FC236}">
                <a16:creationId xmlns:a16="http://schemas.microsoft.com/office/drawing/2014/main" id="{6E54FAB1-44C8-880A-FD61-9DE9269DC4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700" y="1862138"/>
            <a:ext cx="594836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457B218C-25CC-FE12-9F5B-5AA1EAF28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C6299A-B1F2-A6A1-C4A6-12C4E08B5E67}"/>
              </a:ext>
            </a:extLst>
          </p:cNvPr>
          <p:cNvSpPr txBox="1"/>
          <p:nvPr/>
        </p:nvSpPr>
        <p:spPr>
          <a:xfrm>
            <a:off x="344488" y="450850"/>
            <a:ext cx="386556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计算外参</a:t>
            </a:r>
            <a:r>
              <a:rPr lang="en-US" altLang="zh-CN" sz="2400" b="1" spc="500" dirty="0">
                <a:solidFill>
                  <a:srgbClr val="1F4F7D"/>
                </a:solidFill>
                <a:latin typeface="微软雅黑" panose="020B0503020204020204" pitchFamily="34" charset="-122"/>
                <a:ea typeface="微软雅黑" panose="020B0503020204020204" pitchFamily="34" charset="-122"/>
              </a:rPr>
              <a:t>-</a:t>
            </a:r>
            <a:r>
              <a:rPr lang="zh-CN" altLang="en-US" sz="2400" b="1" spc="500" dirty="0">
                <a:solidFill>
                  <a:srgbClr val="1F4F7D"/>
                </a:solidFill>
                <a:latin typeface="微软雅黑" panose="020B0503020204020204" pitchFamily="34" charset="-122"/>
                <a:ea typeface="微软雅黑" panose="020B0503020204020204" pitchFamily="34" charset="-122"/>
              </a:rPr>
              <a:t>眼在手外</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3555" name="图片 7" descr="未标题-1">
            <a:extLst>
              <a:ext uri="{FF2B5EF4-FFF2-40B4-BE49-F238E27FC236}">
                <a16:creationId xmlns:a16="http://schemas.microsoft.com/office/drawing/2014/main" id="{A47D0669-60E4-B2CE-1F26-F087E6AAD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1" descr="未标题-1">
            <a:extLst>
              <a:ext uri="{FF2B5EF4-FFF2-40B4-BE49-F238E27FC236}">
                <a16:creationId xmlns:a16="http://schemas.microsoft.com/office/drawing/2014/main" id="{AEC3B589-B07E-74B5-095E-AF03E2B16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4">
            <a:extLst>
              <a:ext uri="{FF2B5EF4-FFF2-40B4-BE49-F238E27FC236}">
                <a16:creationId xmlns:a16="http://schemas.microsoft.com/office/drawing/2014/main" id="{E7BEE8F1-254B-626A-FD26-64476C782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1093788"/>
            <a:ext cx="19240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图片 5">
            <a:extLst>
              <a:ext uri="{FF2B5EF4-FFF2-40B4-BE49-F238E27FC236}">
                <a16:creationId xmlns:a16="http://schemas.microsoft.com/office/drawing/2014/main" id="{CD194784-C46E-8D75-26DD-81BBDC294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700" y="2038350"/>
            <a:ext cx="594836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7">
            <a:extLst>
              <a:ext uri="{FF2B5EF4-FFF2-40B4-BE49-F238E27FC236}">
                <a16:creationId xmlns:a16="http://schemas.microsoft.com/office/drawing/2014/main" id="{18EFED12-8C58-7C5C-1B26-0101DD1142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3" y="3059113"/>
            <a:ext cx="3967162"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9539506E-91A4-1203-1FE7-7C8D7B3F14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785FC9-192C-1884-E62E-99BD0D978F95}"/>
              </a:ext>
            </a:extLst>
          </p:cNvPr>
          <p:cNvSpPr txBox="1"/>
          <p:nvPr/>
        </p:nvSpPr>
        <p:spPr>
          <a:xfrm>
            <a:off x="344488" y="450850"/>
            <a:ext cx="2178050"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03</a:t>
            </a:r>
            <a:r>
              <a:rPr lang="zh-CN" altLang="en-US" sz="2400" b="1" spc="500" dirty="0">
                <a:solidFill>
                  <a:srgbClr val="1F4F7D"/>
                </a:solidFill>
                <a:latin typeface="微软雅黑" panose="020B0503020204020204" pitchFamily="34" charset="-122"/>
                <a:ea typeface="微软雅黑" panose="020B0503020204020204" pitchFamily="34" charset="-122"/>
              </a:rPr>
              <a:t>计算外参</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4579" name="图片 7" descr="未标题-1">
            <a:extLst>
              <a:ext uri="{FF2B5EF4-FFF2-40B4-BE49-F238E27FC236}">
                <a16:creationId xmlns:a16="http://schemas.microsoft.com/office/drawing/2014/main" id="{9CE9F533-42E9-0FCB-7D06-E793F4E42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1" descr="未标题-1">
            <a:extLst>
              <a:ext uri="{FF2B5EF4-FFF2-40B4-BE49-F238E27FC236}">
                <a16:creationId xmlns:a16="http://schemas.microsoft.com/office/drawing/2014/main" id="{03CFD7DC-83A3-1B1D-4A44-C7A36D29F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图片 3">
            <a:extLst>
              <a:ext uri="{FF2B5EF4-FFF2-40B4-BE49-F238E27FC236}">
                <a16:creationId xmlns:a16="http://schemas.microsoft.com/office/drawing/2014/main" id="{D99454DF-E8EA-D8C0-96E4-2E9ACAE62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1900238"/>
            <a:ext cx="703897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BE5FB8E5-C92A-4958-4B38-C4963ECE0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8BC10-2B65-A3A2-90AE-4B3EC64C215D}"/>
              </a:ext>
            </a:extLst>
          </p:cNvPr>
          <p:cNvSpPr txBox="1"/>
          <p:nvPr/>
        </p:nvSpPr>
        <p:spPr>
          <a:xfrm>
            <a:off x="344488" y="450850"/>
            <a:ext cx="25384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04</a:t>
            </a:r>
            <a:r>
              <a:rPr lang="zh-CN" altLang="en-US" sz="2400" b="1" dirty="0">
                <a:solidFill>
                  <a:srgbClr val="1F4F7D"/>
                </a:solidFill>
                <a:latin typeface="微软雅黑" panose="020B0503020204020204" pitchFamily="34" charset="-122"/>
                <a:ea typeface="微软雅黑" panose="020B0503020204020204" pitchFamily="34" charset="-122"/>
              </a:rPr>
              <a:t>双目相机原理</a:t>
            </a:r>
          </a:p>
        </p:txBody>
      </p:sp>
      <p:pic>
        <p:nvPicPr>
          <p:cNvPr id="26627" name="图片 7" descr="未标题-1">
            <a:extLst>
              <a:ext uri="{FF2B5EF4-FFF2-40B4-BE49-F238E27FC236}">
                <a16:creationId xmlns:a16="http://schemas.microsoft.com/office/drawing/2014/main" id="{E95270B2-6E42-FD83-E2C4-5323833A7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1" descr="未标题-1">
            <a:extLst>
              <a:ext uri="{FF2B5EF4-FFF2-40B4-BE49-F238E27FC236}">
                <a16:creationId xmlns:a16="http://schemas.microsoft.com/office/drawing/2014/main" id="{A2F0125E-D59E-2F0A-5368-B3450AE8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0B66CFA-6FAB-8A0C-34D7-88D8B0648F9F}"/>
              </a:ext>
            </a:extLst>
          </p:cNvPr>
          <p:cNvSpPr txBox="1"/>
          <p:nvPr/>
        </p:nvSpPr>
        <p:spPr>
          <a:xfrm>
            <a:off x="1244600" y="1782763"/>
            <a:ext cx="3276600" cy="3292475"/>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我们对</a:t>
            </a:r>
            <a:r>
              <a:rPr lang="zh-CN" altLang="en-US" sz="1600" b="1" dirty="0">
                <a:solidFill>
                  <a:srgbClr val="1F4F7D"/>
                </a:solidFill>
                <a:latin typeface="JetBrains Mono" panose="02000009000000000000" pitchFamily="49" charset="0"/>
                <a:cs typeface="JetBrains Mono" panose="02000009000000000000" pitchFamily="49" charset="0"/>
              </a:rPr>
              <a:t>双眼的立体成像能力</a:t>
            </a:r>
            <a:r>
              <a:rPr lang="zh-CN" altLang="en-US" sz="1600" dirty="0">
                <a:solidFill>
                  <a:srgbClr val="1F4F7D"/>
                </a:solidFill>
                <a:latin typeface="JetBrains Mono" panose="02000009000000000000" pitchFamily="49" charset="0"/>
                <a:cs typeface="JetBrains Mono" panose="02000009000000000000" pitchFamily="49" charset="0"/>
              </a:rPr>
              <a:t>非常熟悉，但是在计算机软件中，我们可以模仿这种能力到什么程度呢？   </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实际上，计算机是通过寻找两个成像仪上的对应点来完成这个任务。</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其原理是：</a:t>
            </a:r>
            <a:r>
              <a:rPr lang="zh-CN" altLang="en-US" sz="1600" b="1" dirty="0">
                <a:solidFill>
                  <a:srgbClr val="1F4F7D"/>
                </a:solidFill>
                <a:latin typeface="JetBrains Mono" panose="02000009000000000000" pitchFamily="49" charset="0"/>
                <a:cs typeface="JetBrains Mono" panose="02000009000000000000" pitchFamily="49" charset="0"/>
              </a:rPr>
              <a:t>查找某个点在两张图片的对应点，通过其和摄像机基线之间的距离进行计算</a:t>
            </a:r>
            <a:r>
              <a:rPr lang="zh-CN" altLang="en-US" sz="1600" dirty="0">
                <a:solidFill>
                  <a:srgbClr val="1F4F7D"/>
                </a:solidFill>
                <a:latin typeface="JetBrains Mono" panose="02000009000000000000" pitchFamily="49" charset="0"/>
                <a:cs typeface="JetBrains Mono" panose="02000009000000000000" pitchFamily="49" charset="0"/>
              </a:rPr>
              <a:t>，</a:t>
            </a:r>
            <a:r>
              <a:rPr lang="zh-CN" altLang="en-US" sz="1600" b="1" dirty="0">
                <a:solidFill>
                  <a:srgbClr val="1F4F7D"/>
                </a:solidFill>
                <a:latin typeface="JetBrains Mono" panose="02000009000000000000" pitchFamily="49" charset="0"/>
                <a:cs typeface="JetBrains Mono" panose="02000009000000000000" pitchFamily="49" charset="0"/>
              </a:rPr>
              <a:t>可以得到这个点的三维位置</a:t>
            </a:r>
            <a:r>
              <a:rPr lang="zh-CN" altLang="en-US" sz="1600" dirty="0">
                <a:solidFill>
                  <a:srgbClr val="1F4F7D"/>
                </a:solidFill>
                <a:latin typeface="JetBrains Mono" panose="02000009000000000000" pitchFamily="49" charset="0"/>
                <a:cs typeface="JetBrains Mono" panose="02000009000000000000" pitchFamily="49" charset="0"/>
              </a:rPr>
              <a:t>。</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  </a:t>
            </a:r>
            <a:r>
              <a:rPr lang="zh-CN" altLang="en-US" sz="1600" dirty="0">
                <a:solidFill>
                  <a:srgbClr val="1F4F7D"/>
                </a:solidFill>
                <a:latin typeface="JetBrains Mono" panose="02000009000000000000" pitchFamily="49" charset="0"/>
                <a:cs typeface="JetBrains Mono" panose="02000009000000000000" pitchFamily="49" charset="0"/>
              </a:rPr>
              <a:t>尽管两张图片的对应点的搜索计算量比较高，但我们可以利用几何知识，限定搜索的范围，降低计算量。</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26631" name="图片 4">
            <a:extLst>
              <a:ext uri="{FF2B5EF4-FFF2-40B4-BE49-F238E27FC236}">
                <a16:creationId xmlns:a16="http://schemas.microsoft.com/office/drawing/2014/main" id="{E059FFF1-68B9-2672-747A-79F6027FE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1131888"/>
            <a:ext cx="4362450" cy="404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6">
            <a:extLst>
              <a:ext uri="{FF2B5EF4-FFF2-40B4-BE49-F238E27FC236}">
                <a16:creationId xmlns:a16="http://schemas.microsoft.com/office/drawing/2014/main" id="{1A02A246-3D5A-552A-6BB4-900DC9366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38" y="5273675"/>
            <a:ext cx="33623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9FC68276-E7CB-5E17-D6E4-BB51AF6E6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4">
            <a:extLst>
              <a:ext uri="{FF2B5EF4-FFF2-40B4-BE49-F238E27FC236}">
                <a16:creationId xmlns:a16="http://schemas.microsoft.com/office/drawing/2014/main" id="{1E8CBFB0-00CE-DD84-6FAE-C8A03DD7D9E1}"/>
              </a:ext>
            </a:extLst>
          </p:cNvPr>
          <p:cNvSpPr txBox="1">
            <a:spLocks noChangeArrowheads="1"/>
          </p:cNvSpPr>
          <p:nvPr/>
        </p:nvSpPr>
        <p:spPr bwMode="auto">
          <a:xfrm>
            <a:off x="798513" y="823913"/>
            <a:ext cx="3522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3600" b="1">
                <a:solidFill>
                  <a:srgbClr val="1F4F7D"/>
                </a:solidFill>
                <a:latin typeface="微软雅黑" panose="020B0503020204020204" pitchFamily="34" charset="-122"/>
                <a:ea typeface="微软雅黑" panose="020B0503020204020204" pitchFamily="34" charset="-122"/>
              </a:rPr>
              <a:t>目录</a:t>
            </a:r>
            <a:r>
              <a:rPr lang="en-US" altLang="zh-CN" sz="3600" b="1">
                <a:solidFill>
                  <a:srgbClr val="1F4F7D"/>
                </a:solidFill>
                <a:latin typeface="微软雅黑" panose="020B0503020204020204" pitchFamily="34" charset="-122"/>
                <a:ea typeface="微软雅黑" panose="020B0503020204020204" pitchFamily="34" charset="-122"/>
              </a:rPr>
              <a:t>/CATALOG</a:t>
            </a:r>
          </a:p>
        </p:txBody>
      </p:sp>
      <p:sp>
        <p:nvSpPr>
          <p:cNvPr id="15" name="矩形 14">
            <a:extLst>
              <a:ext uri="{FF2B5EF4-FFF2-40B4-BE49-F238E27FC236}">
                <a16:creationId xmlns:a16="http://schemas.microsoft.com/office/drawing/2014/main" id="{80E1C8D5-BEFF-0167-92C0-4B6E7530B03F}"/>
              </a:ext>
            </a:extLst>
          </p:cNvPr>
          <p:cNvSpPr/>
          <p:nvPr/>
        </p:nvSpPr>
        <p:spPr>
          <a:xfrm>
            <a:off x="981075" y="1673225"/>
            <a:ext cx="1800225" cy="17463"/>
          </a:xfrm>
          <a:prstGeom prst="rect">
            <a:avLst/>
          </a:prstGeom>
          <a:solidFill>
            <a:srgbClr val="1C84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1F4F7D"/>
              </a:solidFill>
            </a:endParaRPr>
          </a:p>
        </p:txBody>
      </p:sp>
      <p:pic>
        <p:nvPicPr>
          <p:cNvPr id="5125" name="图片 1" descr="未标题-1">
            <a:extLst>
              <a:ext uri="{FF2B5EF4-FFF2-40B4-BE49-F238E27FC236}">
                <a16:creationId xmlns:a16="http://schemas.microsoft.com/office/drawing/2014/main" id="{B1904733-7187-23A9-1364-5DDB5AA22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213" y="1146175"/>
            <a:ext cx="27162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3" descr="未标题-1">
            <a:extLst>
              <a:ext uri="{FF2B5EF4-FFF2-40B4-BE49-F238E27FC236}">
                <a16:creationId xmlns:a16="http://schemas.microsoft.com/office/drawing/2014/main" id="{E598B41C-4731-90A5-19F5-65CE13B5D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8" y="6103938"/>
            <a:ext cx="81851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0DCF47AA-20D3-0752-D876-73CC3A100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613" y="5923856"/>
            <a:ext cx="785812" cy="360163"/>
          </a:xfrm>
          <a:prstGeom prst="rect">
            <a:avLst/>
          </a:prstGeom>
        </p:spPr>
      </p:pic>
      <p:sp>
        <p:nvSpPr>
          <p:cNvPr id="4" name="文本框 22">
            <a:extLst>
              <a:ext uri="{FF2B5EF4-FFF2-40B4-BE49-F238E27FC236}">
                <a16:creationId xmlns:a16="http://schemas.microsoft.com/office/drawing/2014/main" id="{98C51FA9-E78C-49F9-D0F1-98E30673A3BD}"/>
              </a:ext>
            </a:extLst>
          </p:cNvPr>
          <p:cNvSpPr txBox="1">
            <a:spLocks noChangeArrowheads="1"/>
          </p:cNvSpPr>
          <p:nvPr/>
        </p:nvSpPr>
        <p:spPr bwMode="auto">
          <a:xfrm>
            <a:off x="1468222" y="2154233"/>
            <a:ext cx="932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3200" b="1" dirty="0">
                <a:solidFill>
                  <a:srgbClr val="1F4F7D"/>
                </a:solidFill>
                <a:latin typeface="JetBrains Mono" panose="02000009000000000000" pitchFamily="49" charset="0"/>
                <a:ea typeface="JetBrains Mono" panose="02000009000000000000" pitchFamily="49" charset="0"/>
                <a:cs typeface="JetBrains Mono" panose="02000009000000000000" pitchFamily="49" charset="0"/>
              </a:rPr>
              <a:t>01</a:t>
            </a:r>
            <a:endParaRPr lang="zh-CN" altLang="en-US" sz="1400" b="1" dirty="0">
              <a:solidFill>
                <a:srgbClr val="1F4F7D"/>
              </a:solidFill>
              <a:latin typeface="JetBrains Mono" panose="02000009000000000000" pitchFamily="49" charset="0"/>
              <a:ea typeface="微软雅黑" panose="020B0503020204020204" pitchFamily="34" charset="-122"/>
              <a:cs typeface="JetBrains Mono" panose="02000009000000000000" pitchFamily="49" charset="0"/>
            </a:endParaRPr>
          </a:p>
        </p:txBody>
      </p:sp>
      <p:sp>
        <p:nvSpPr>
          <p:cNvPr id="5" name="文本框 22">
            <a:extLst>
              <a:ext uri="{FF2B5EF4-FFF2-40B4-BE49-F238E27FC236}">
                <a16:creationId xmlns:a16="http://schemas.microsoft.com/office/drawing/2014/main" id="{5C0B7040-0564-E051-6ED2-77DBBBF09C5A}"/>
              </a:ext>
            </a:extLst>
          </p:cNvPr>
          <p:cNvSpPr txBox="1">
            <a:spLocks noChangeArrowheads="1"/>
          </p:cNvSpPr>
          <p:nvPr/>
        </p:nvSpPr>
        <p:spPr bwMode="auto">
          <a:xfrm>
            <a:off x="2098091" y="2289951"/>
            <a:ext cx="18002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400" b="1" dirty="0">
                <a:solidFill>
                  <a:srgbClr val="1F4F7D"/>
                </a:solidFill>
                <a:latin typeface="微软雅黑" panose="020B0503020204020204" pitchFamily="34" charset="-122"/>
                <a:ea typeface="微软雅黑" panose="020B0503020204020204" pitchFamily="34" charset="-122"/>
              </a:rPr>
              <a:t>相机、标定基础</a:t>
            </a:r>
          </a:p>
        </p:txBody>
      </p:sp>
      <p:sp>
        <p:nvSpPr>
          <p:cNvPr id="2" name="文本框 22">
            <a:extLst>
              <a:ext uri="{FF2B5EF4-FFF2-40B4-BE49-F238E27FC236}">
                <a16:creationId xmlns:a16="http://schemas.microsoft.com/office/drawing/2014/main" id="{3B409018-BEB7-2F5B-5239-7DFFAB56D8CA}"/>
              </a:ext>
            </a:extLst>
          </p:cNvPr>
          <p:cNvSpPr txBox="1">
            <a:spLocks noChangeArrowheads="1"/>
          </p:cNvSpPr>
          <p:nvPr/>
        </p:nvSpPr>
        <p:spPr bwMode="auto">
          <a:xfrm>
            <a:off x="1468222" y="3174410"/>
            <a:ext cx="932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3200" b="1" dirty="0">
                <a:solidFill>
                  <a:srgbClr val="1F4F7D"/>
                </a:solidFill>
                <a:latin typeface="JetBrains Mono" panose="02000009000000000000" pitchFamily="49" charset="0"/>
                <a:ea typeface="JetBrains Mono" panose="02000009000000000000" pitchFamily="49" charset="0"/>
                <a:cs typeface="JetBrains Mono" panose="02000009000000000000" pitchFamily="49" charset="0"/>
              </a:rPr>
              <a:t>03</a:t>
            </a:r>
            <a:endParaRPr lang="zh-CN" altLang="en-US" sz="1400" b="1" dirty="0">
              <a:solidFill>
                <a:srgbClr val="1F4F7D"/>
              </a:solidFill>
              <a:latin typeface="JetBrains Mono" panose="02000009000000000000" pitchFamily="49" charset="0"/>
              <a:ea typeface="微软雅黑" panose="020B0503020204020204" pitchFamily="34" charset="-122"/>
              <a:cs typeface="JetBrains Mono" panose="02000009000000000000" pitchFamily="49" charset="0"/>
            </a:endParaRPr>
          </a:p>
        </p:txBody>
      </p:sp>
      <p:sp>
        <p:nvSpPr>
          <p:cNvPr id="6" name="文本框 22">
            <a:extLst>
              <a:ext uri="{FF2B5EF4-FFF2-40B4-BE49-F238E27FC236}">
                <a16:creationId xmlns:a16="http://schemas.microsoft.com/office/drawing/2014/main" id="{C995C729-2A64-920A-5029-8959B0A1078E}"/>
              </a:ext>
            </a:extLst>
          </p:cNvPr>
          <p:cNvSpPr txBox="1">
            <a:spLocks noChangeArrowheads="1"/>
          </p:cNvSpPr>
          <p:nvPr/>
        </p:nvSpPr>
        <p:spPr bwMode="auto">
          <a:xfrm>
            <a:off x="2098091" y="3310128"/>
            <a:ext cx="222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400" b="1" dirty="0">
                <a:solidFill>
                  <a:srgbClr val="1F4F7D"/>
                </a:solidFill>
                <a:latin typeface="微软雅黑" panose="020B0503020204020204" pitchFamily="34" charset="-122"/>
                <a:ea typeface="微软雅黑" panose="020B0503020204020204" pitchFamily="34" charset="-122"/>
              </a:rPr>
              <a:t>单目相机标定</a:t>
            </a:r>
            <a:r>
              <a:rPr lang="en-US" altLang="zh-CN" sz="1400" b="1" dirty="0">
                <a:solidFill>
                  <a:srgbClr val="1F4F7D"/>
                </a:solidFill>
                <a:latin typeface="微软雅黑" panose="020B0503020204020204" pitchFamily="34" charset="-122"/>
                <a:ea typeface="微软雅黑" panose="020B0503020204020204" pitchFamily="34" charset="-122"/>
              </a:rPr>
              <a:t>(</a:t>
            </a:r>
            <a:r>
              <a:rPr lang="zh-CN" altLang="en-US" sz="1400" b="1" dirty="0">
                <a:solidFill>
                  <a:srgbClr val="1F4F7D"/>
                </a:solidFill>
                <a:latin typeface="微软雅黑" panose="020B0503020204020204" pitchFamily="34" charset="-122"/>
                <a:ea typeface="微软雅黑" panose="020B0503020204020204" pitchFamily="34" charset="-122"/>
              </a:rPr>
              <a:t>内参</a:t>
            </a:r>
            <a:r>
              <a:rPr lang="en-US" altLang="zh-CN" sz="1400" b="1" dirty="0">
                <a:solidFill>
                  <a:srgbClr val="1F4F7D"/>
                </a:solidFill>
                <a:latin typeface="微软雅黑" panose="020B0503020204020204" pitchFamily="34" charset="-122"/>
                <a:ea typeface="微软雅黑" panose="020B0503020204020204" pitchFamily="34" charset="-122"/>
              </a:rPr>
              <a:t>/</a:t>
            </a:r>
            <a:r>
              <a:rPr lang="zh-CN" altLang="en-US" sz="1400" b="1" dirty="0">
                <a:solidFill>
                  <a:srgbClr val="1F4F7D"/>
                </a:solidFill>
                <a:latin typeface="微软雅黑" panose="020B0503020204020204" pitchFamily="34" charset="-122"/>
                <a:ea typeface="微软雅黑" panose="020B0503020204020204" pitchFamily="34" charset="-122"/>
              </a:rPr>
              <a:t>外参</a:t>
            </a:r>
            <a:r>
              <a:rPr lang="en-US" altLang="zh-CN" sz="1400" b="1" dirty="0">
                <a:solidFill>
                  <a:srgbClr val="1F4F7D"/>
                </a:solidFill>
                <a:latin typeface="微软雅黑" panose="020B0503020204020204" pitchFamily="34" charset="-122"/>
                <a:ea typeface="微软雅黑" panose="020B0503020204020204" pitchFamily="34" charset="-122"/>
              </a:rPr>
              <a:t>)</a:t>
            </a:r>
            <a:endParaRPr lang="zh-CN" altLang="en-US" sz="1400" b="1" dirty="0">
              <a:solidFill>
                <a:srgbClr val="1F4F7D"/>
              </a:solidFill>
              <a:latin typeface="微软雅黑" panose="020B0503020204020204" pitchFamily="34" charset="-122"/>
              <a:ea typeface="微软雅黑" panose="020B0503020204020204" pitchFamily="34" charset="-122"/>
            </a:endParaRPr>
          </a:p>
        </p:txBody>
      </p:sp>
      <p:sp>
        <p:nvSpPr>
          <p:cNvPr id="7" name="文本框 22">
            <a:extLst>
              <a:ext uri="{FF2B5EF4-FFF2-40B4-BE49-F238E27FC236}">
                <a16:creationId xmlns:a16="http://schemas.microsoft.com/office/drawing/2014/main" id="{9BE353FD-272F-8BB1-2244-0392D27B8A9A}"/>
              </a:ext>
            </a:extLst>
          </p:cNvPr>
          <p:cNvSpPr txBox="1">
            <a:spLocks noChangeArrowheads="1"/>
          </p:cNvSpPr>
          <p:nvPr/>
        </p:nvSpPr>
        <p:spPr bwMode="auto">
          <a:xfrm>
            <a:off x="1468222" y="3758283"/>
            <a:ext cx="932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3200" b="1" dirty="0">
                <a:solidFill>
                  <a:srgbClr val="1F4F7D"/>
                </a:solidFill>
                <a:latin typeface="JetBrains Mono" panose="02000009000000000000" pitchFamily="49" charset="0"/>
                <a:ea typeface="JetBrains Mono" panose="02000009000000000000" pitchFamily="49" charset="0"/>
                <a:cs typeface="JetBrains Mono" panose="02000009000000000000" pitchFamily="49" charset="0"/>
              </a:rPr>
              <a:t>04</a:t>
            </a:r>
            <a:endParaRPr lang="zh-CN" altLang="en-US" sz="1400" b="1" dirty="0">
              <a:solidFill>
                <a:srgbClr val="1F4F7D"/>
              </a:solidFill>
              <a:latin typeface="JetBrains Mono" panose="02000009000000000000" pitchFamily="49" charset="0"/>
              <a:ea typeface="微软雅黑" panose="020B0503020204020204" pitchFamily="34" charset="-122"/>
              <a:cs typeface="JetBrains Mono" panose="02000009000000000000" pitchFamily="49" charset="0"/>
            </a:endParaRPr>
          </a:p>
        </p:txBody>
      </p:sp>
      <p:sp>
        <p:nvSpPr>
          <p:cNvPr id="8" name="文本框 22">
            <a:extLst>
              <a:ext uri="{FF2B5EF4-FFF2-40B4-BE49-F238E27FC236}">
                <a16:creationId xmlns:a16="http://schemas.microsoft.com/office/drawing/2014/main" id="{7D7E4BD4-2403-7165-6525-0F87EDF81745}"/>
              </a:ext>
            </a:extLst>
          </p:cNvPr>
          <p:cNvSpPr txBox="1">
            <a:spLocks noChangeArrowheads="1"/>
          </p:cNvSpPr>
          <p:nvPr/>
        </p:nvSpPr>
        <p:spPr bwMode="auto">
          <a:xfrm>
            <a:off x="2098090" y="3894001"/>
            <a:ext cx="30263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400" b="1" dirty="0">
                <a:solidFill>
                  <a:srgbClr val="1F4F7D"/>
                </a:solidFill>
                <a:latin typeface="微软雅黑" panose="020B0503020204020204" pitchFamily="34" charset="-122"/>
                <a:ea typeface="微软雅黑" panose="020B0503020204020204" pitchFamily="34" charset="-122"/>
              </a:rPr>
              <a:t>双目相机</a:t>
            </a:r>
            <a:r>
              <a:rPr lang="en-US" altLang="zh-CN" sz="1400" b="1" dirty="0">
                <a:solidFill>
                  <a:srgbClr val="1F4F7D"/>
                </a:solidFill>
                <a:latin typeface="微软雅黑" panose="020B0503020204020204" pitchFamily="34" charset="-122"/>
                <a:ea typeface="微软雅黑" panose="020B0503020204020204" pitchFamily="34" charset="-122"/>
              </a:rPr>
              <a:t>(stereo camera)</a:t>
            </a:r>
            <a:r>
              <a:rPr lang="zh-CN" altLang="en-US" sz="1400" b="1" dirty="0">
                <a:solidFill>
                  <a:srgbClr val="1F4F7D"/>
                </a:solidFill>
                <a:latin typeface="微软雅黑" panose="020B0503020204020204" pitchFamily="34" charset="-122"/>
                <a:ea typeface="微软雅黑" panose="020B0503020204020204" pitchFamily="34" charset="-122"/>
              </a:rPr>
              <a:t>标定</a:t>
            </a:r>
          </a:p>
        </p:txBody>
      </p:sp>
      <p:sp>
        <p:nvSpPr>
          <p:cNvPr id="9" name="文本框 22">
            <a:extLst>
              <a:ext uri="{FF2B5EF4-FFF2-40B4-BE49-F238E27FC236}">
                <a16:creationId xmlns:a16="http://schemas.microsoft.com/office/drawing/2014/main" id="{60B186C6-DB35-866F-3428-A3259EDD62D4}"/>
              </a:ext>
            </a:extLst>
          </p:cNvPr>
          <p:cNvSpPr txBox="1">
            <a:spLocks noChangeArrowheads="1"/>
          </p:cNvSpPr>
          <p:nvPr/>
        </p:nvSpPr>
        <p:spPr bwMode="auto">
          <a:xfrm>
            <a:off x="1468222" y="4343058"/>
            <a:ext cx="932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3200" b="1" dirty="0">
                <a:solidFill>
                  <a:srgbClr val="1F4F7D"/>
                </a:solidFill>
                <a:latin typeface="JetBrains Mono" panose="02000009000000000000" pitchFamily="49" charset="0"/>
                <a:ea typeface="JetBrains Mono" panose="02000009000000000000" pitchFamily="49" charset="0"/>
                <a:cs typeface="JetBrains Mono" panose="02000009000000000000" pitchFamily="49" charset="0"/>
              </a:rPr>
              <a:t>05</a:t>
            </a:r>
            <a:endParaRPr lang="zh-CN" altLang="en-US" sz="1400" b="1" dirty="0">
              <a:solidFill>
                <a:srgbClr val="1F4F7D"/>
              </a:solidFill>
              <a:latin typeface="JetBrains Mono" panose="02000009000000000000" pitchFamily="49" charset="0"/>
              <a:ea typeface="微软雅黑" panose="020B0503020204020204" pitchFamily="34" charset="-122"/>
              <a:cs typeface="JetBrains Mono" panose="02000009000000000000" pitchFamily="49" charset="0"/>
            </a:endParaRPr>
          </a:p>
        </p:txBody>
      </p:sp>
      <p:sp>
        <p:nvSpPr>
          <p:cNvPr id="10" name="文本框 22">
            <a:extLst>
              <a:ext uri="{FF2B5EF4-FFF2-40B4-BE49-F238E27FC236}">
                <a16:creationId xmlns:a16="http://schemas.microsoft.com/office/drawing/2014/main" id="{3829B1D6-6BCA-0225-AA51-85BA6AADA3F2}"/>
              </a:ext>
            </a:extLst>
          </p:cNvPr>
          <p:cNvSpPr txBox="1">
            <a:spLocks noChangeArrowheads="1"/>
          </p:cNvSpPr>
          <p:nvPr/>
        </p:nvSpPr>
        <p:spPr bwMode="auto">
          <a:xfrm>
            <a:off x="2098089" y="4478776"/>
            <a:ext cx="3026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None/>
            </a:pPr>
            <a:r>
              <a:rPr lang="zh-CN" altLang="en-US" sz="1400" b="1" dirty="0">
                <a:solidFill>
                  <a:srgbClr val="1F4F7D"/>
                </a:solidFill>
                <a:latin typeface="微软雅黑" panose="020B0503020204020204" pitchFamily="34" charset="-122"/>
                <a:ea typeface="微软雅黑" panose="020B0503020204020204" pitchFamily="34" charset="-122"/>
              </a:rPr>
              <a:t>自制标定软件</a:t>
            </a:r>
          </a:p>
        </p:txBody>
      </p:sp>
      <p:sp>
        <p:nvSpPr>
          <p:cNvPr id="26" name="文本框 22">
            <a:extLst>
              <a:ext uri="{FF2B5EF4-FFF2-40B4-BE49-F238E27FC236}">
                <a16:creationId xmlns:a16="http://schemas.microsoft.com/office/drawing/2014/main" id="{0D076974-99AD-53CD-719B-65AE11BA32B1}"/>
              </a:ext>
            </a:extLst>
          </p:cNvPr>
          <p:cNvSpPr txBox="1">
            <a:spLocks noChangeArrowheads="1"/>
          </p:cNvSpPr>
          <p:nvPr/>
        </p:nvSpPr>
        <p:spPr bwMode="auto">
          <a:xfrm>
            <a:off x="1468220" y="2634095"/>
            <a:ext cx="932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3200" b="1" dirty="0">
                <a:solidFill>
                  <a:srgbClr val="1F4F7D"/>
                </a:solidFill>
                <a:latin typeface="JetBrains Mono" panose="02000009000000000000" pitchFamily="49" charset="0"/>
                <a:ea typeface="JetBrains Mono" panose="02000009000000000000" pitchFamily="49" charset="0"/>
                <a:cs typeface="JetBrains Mono" panose="02000009000000000000" pitchFamily="49" charset="0"/>
              </a:rPr>
              <a:t>02</a:t>
            </a:r>
            <a:endParaRPr lang="zh-CN" altLang="en-US" sz="1400" b="1" dirty="0">
              <a:solidFill>
                <a:srgbClr val="1F4F7D"/>
              </a:solidFill>
              <a:latin typeface="JetBrains Mono" panose="02000009000000000000" pitchFamily="49" charset="0"/>
              <a:ea typeface="微软雅黑" panose="020B0503020204020204" pitchFamily="34" charset="-122"/>
              <a:cs typeface="JetBrains Mono" panose="02000009000000000000" pitchFamily="49" charset="0"/>
            </a:endParaRPr>
          </a:p>
        </p:txBody>
      </p:sp>
      <p:sp>
        <p:nvSpPr>
          <p:cNvPr id="27" name="文本框 22">
            <a:extLst>
              <a:ext uri="{FF2B5EF4-FFF2-40B4-BE49-F238E27FC236}">
                <a16:creationId xmlns:a16="http://schemas.microsoft.com/office/drawing/2014/main" id="{D3199AC8-6E39-C0D7-2FBD-11B8378DC4D4}"/>
              </a:ext>
            </a:extLst>
          </p:cNvPr>
          <p:cNvSpPr txBox="1">
            <a:spLocks noChangeArrowheads="1"/>
          </p:cNvSpPr>
          <p:nvPr/>
        </p:nvSpPr>
        <p:spPr bwMode="auto">
          <a:xfrm>
            <a:off x="2098089" y="2769813"/>
            <a:ext cx="18002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400" b="1" dirty="0">
                <a:solidFill>
                  <a:srgbClr val="1F4F7D"/>
                </a:solidFill>
                <a:latin typeface="微软雅黑" panose="020B0503020204020204" pitchFamily="34" charset="-122"/>
                <a:ea typeface="微软雅黑" panose="020B0503020204020204" pitchFamily="34" charset="-122"/>
              </a:rPr>
              <a:t>标定板</a:t>
            </a:r>
          </a:p>
        </p:txBody>
      </p:sp>
    </p:spTree>
    <p:extLst>
      <p:ext uri="{BB962C8B-B14F-4D97-AF65-F5344CB8AC3E}">
        <p14:creationId xmlns:p14="http://schemas.microsoft.com/office/powerpoint/2010/main" val="126327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D8AEC6-0760-C49F-65E8-6BECD16E5FCF}"/>
              </a:ext>
            </a:extLst>
          </p:cNvPr>
          <p:cNvSpPr txBox="1"/>
          <p:nvPr/>
        </p:nvSpPr>
        <p:spPr>
          <a:xfrm>
            <a:off x="344488" y="450850"/>
            <a:ext cx="25384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04</a:t>
            </a:r>
            <a:r>
              <a:rPr lang="zh-CN" altLang="en-US" sz="2400" b="1" dirty="0">
                <a:solidFill>
                  <a:srgbClr val="1F4F7D"/>
                </a:solidFill>
                <a:latin typeface="微软雅黑" panose="020B0503020204020204" pitchFamily="34" charset="-122"/>
                <a:ea typeface="微软雅黑" panose="020B0503020204020204" pitchFamily="34" charset="-122"/>
              </a:rPr>
              <a:t>双目相机原理</a:t>
            </a:r>
          </a:p>
        </p:txBody>
      </p:sp>
      <p:pic>
        <p:nvPicPr>
          <p:cNvPr id="27651" name="图片 7" descr="未标题-1">
            <a:extLst>
              <a:ext uri="{FF2B5EF4-FFF2-40B4-BE49-F238E27FC236}">
                <a16:creationId xmlns:a16="http://schemas.microsoft.com/office/drawing/2014/main" id="{F4566380-653E-36C3-F077-3FB678340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1" descr="未标题-1">
            <a:extLst>
              <a:ext uri="{FF2B5EF4-FFF2-40B4-BE49-F238E27FC236}">
                <a16:creationId xmlns:a16="http://schemas.microsoft.com/office/drawing/2014/main" id="{46710E17-B3FD-34E5-CEFF-3A018C400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BF09ABA7-0AB5-BCDD-D956-AC54476BDC61}"/>
              </a:ext>
            </a:extLst>
          </p:cNvPr>
          <p:cNvSpPr txBox="1"/>
          <p:nvPr/>
        </p:nvSpPr>
        <p:spPr>
          <a:xfrm>
            <a:off x="1331913" y="2093913"/>
            <a:ext cx="2536825" cy="3048000"/>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由于深度与视差成反比，且显然，其之间存在非线性的关系，当视差趋近于零时，微小的视差变换会造成很大的深度变换。且当视差较大时，微小的视差变化不会对深度有太大的改变。则可得出以下结论：</a:t>
            </a:r>
            <a:r>
              <a:rPr lang="zh-CN" altLang="en-US" sz="1600" b="1" dirty="0">
                <a:solidFill>
                  <a:srgbClr val="1F4F7D"/>
                </a:solidFill>
                <a:latin typeface="JetBrains Mono" panose="02000009000000000000" pitchFamily="49" charset="0"/>
                <a:cs typeface="JetBrains Mono" panose="02000009000000000000" pitchFamily="49" charset="0"/>
              </a:rPr>
              <a:t>双目立体视觉系统只有在物体和摄像机距离较近时，才有比较高的深度分辨率</a:t>
            </a:r>
            <a:r>
              <a:rPr lang="zh-CN" altLang="en-US" sz="1600" dirty="0">
                <a:solidFill>
                  <a:srgbClr val="1F4F7D"/>
                </a:solidFill>
                <a:latin typeface="JetBrains Mono" panose="02000009000000000000" pitchFamily="49" charset="0"/>
                <a:cs typeface="JetBrains Mono" panose="02000009000000000000" pitchFamily="49" charset="0"/>
              </a:rPr>
              <a:t>。如右图所示：</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27655" name="Picture 2" descr="image-20200403164042854">
            <a:extLst>
              <a:ext uri="{FF2B5EF4-FFF2-40B4-BE49-F238E27FC236}">
                <a16:creationId xmlns:a16="http://schemas.microsoft.com/office/drawing/2014/main" id="{7E4B20E9-2E59-1B78-7CD5-E097B5FD5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638" y="1300163"/>
            <a:ext cx="717232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E719DF4B-6E01-BD22-E290-A9ABD7D21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F9AEEE-C186-7CA3-7275-EAC90922DF0E}"/>
              </a:ext>
            </a:extLst>
          </p:cNvPr>
          <p:cNvSpPr txBox="1"/>
          <p:nvPr/>
        </p:nvSpPr>
        <p:spPr>
          <a:xfrm>
            <a:off x="344488" y="450850"/>
            <a:ext cx="4057650"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04opencv</a:t>
            </a:r>
            <a:r>
              <a:rPr lang="zh-CN" altLang="en-US" sz="2400" b="1" spc="500" dirty="0">
                <a:solidFill>
                  <a:srgbClr val="1F4F7D"/>
                </a:solidFill>
                <a:latin typeface="微软雅黑" panose="020B0503020204020204" pitchFamily="34" charset="-122"/>
                <a:ea typeface="微软雅黑" panose="020B0503020204020204" pitchFamily="34" charset="-122"/>
              </a:rPr>
              <a:t>双目坐标系</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8675" name="图片 7" descr="未标题-1">
            <a:extLst>
              <a:ext uri="{FF2B5EF4-FFF2-40B4-BE49-F238E27FC236}">
                <a16:creationId xmlns:a16="http://schemas.microsoft.com/office/drawing/2014/main" id="{80AC7578-E5B1-53BB-F7AC-0AEE7CE56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1" descr="未标题-1">
            <a:extLst>
              <a:ext uri="{FF2B5EF4-FFF2-40B4-BE49-F238E27FC236}">
                <a16:creationId xmlns:a16="http://schemas.microsoft.com/office/drawing/2014/main" id="{507201B8-D1A8-D385-7C22-8FED096B9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3D026457-7038-ABFD-C568-64E7FE7AAAFD}"/>
              </a:ext>
            </a:extLst>
          </p:cNvPr>
          <p:cNvSpPr txBox="1"/>
          <p:nvPr/>
        </p:nvSpPr>
        <p:spPr>
          <a:xfrm>
            <a:off x="1885950" y="2890838"/>
            <a:ext cx="1876425" cy="1076325"/>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双目相机的坐标系以</a:t>
            </a:r>
            <a:r>
              <a:rPr lang="zh-CN" altLang="en-US" sz="1600" b="1" dirty="0">
                <a:solidFill>
                  <a:srgbClr val="1F4F7D"/>
                </a:solidFill>
                <a:latin typeface="JetBrains Mono" panose="02000009000000000000" pitchFamily="49" charset="0"/>
                <a:cs typeface="JetBrains Mono" panose="02000009000000000000" pitchFamily="49" charset="0"/>
              </a:rPr>
              <a:t>左目</a:t>
            </a:r>
            <a:r>
              <a:rPr lang="zh-CN" altLang="en-US" sz="1600" dirty="0">
                <a:solidFill>
                  <a:srgbClr val="1F4F7D"/>
                </a:solidFill>
                <a:latin typeface="JetBrains Mono" panose="02000009000000000000" pitchFamily="49" charset="0"/>
                <a:cs typeface="JetBrains Mono" panose="02000009000000000000" pitchFamily="49" charset="0"/>
              </a:rPr>
              <a:t>相机的投影中心</a:t>
            </a:r>
            <a:r>
              <a:rPr lang="zh-CN" altLang="en-US" sz="1600" b="1" dirty="0">
                <a:solidFill>
                  <a:srgbClr val="1F4F7D"/>
                </a:solidFill>
                <a:latin typeface="JetBrains Mono" panose="02000009000000000000" pitchFamily="49" charset="0"/>
                <a:cs typeface="JetBrains Mono" panose="02000009000000000000" pitchFamily="49" charset="0"/>
              </a:rPr>
              <a:t>为原点</a:t>
            </a:r>
            <a:r>
              <a:rPr lang="zh-CN" altLang="en-US" sz="1600" dirty="0">
                <a:solidFill>
                  <a:srgbClr val="1F4F7D"/>
                </a:solidFill>
                <a:latin typeface="JetBrains Mono" panose="02000009000000000000" pitchFamily="49" charset="0"/>
                <a:cs typeface="JetBrains Mono" panose="02000009000000000000" pitchFamily="49" charset="0"/>
              </a:rPr>
              <a:t>，采用右手坐标系</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28679" name="图片 6">
            <a:extLst>
              <a:ext uri="{FF2B5EF4-FFF2-40B4-BE49-F238E27FC236}">
                <a16:creationId xmlns:a16="http://schemas.microsoft.com/office/drawing/2014/main" id="{1214553C-9B1C-FCB2-D8AA-3EBBC34C5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338" y="1090613"/>
            <a:ext cx="59753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标&#10;&#10;描述已自动生成">
            <a:extLst>
              <a:ext uri="{FF2B5EF4-FFF2-40B4-BE49-F238E27FC236}">
                <a16:creationId xmlns:a16="http://schemas.microsoft.com/office/drawing/2014/main" id="{3D1D3597-ABDB-53ED-F8AD-B85F40D70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2AA2C9-5480-AAA7-F87A-DC65CBEF395D}"/>
              </a:ext>
            </a:extLst>
          </p:cNvPr>
          <p:cNvSpPr txBox="1"/>
          <p:nvPr/>
        </p:nvSpPr>
        <p:spPr>
          <a:xfrm>
            <a:off x="344488" y="450850"/>
            <a:ext cx="2922595"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04</a:t>
            </a:r>
            <a:r>
              <a:rPr lang="zh-CN" altLang="en-US" sz="2400" b="1" spc="500" dirty="0">
                <a:solidFill>
                  <a:srgbClr val="1F4F7D"/>
                </a:solidFill>
                <a:latin typeface="微软雅黑" panose="020B0503020204020204" pitchFamily="34" charset="-122"/>
                <a:ea typeface="微软雅黑" panose="020B0503020204020204" pitchFamily="34" charset="-122"/>
              </a:rPr>
              <a:t>双目相机标定</a:t>
            </a:r>
            <a:endParaRPr lang="zh-CN" altLang="en-US" sz="2400" b="1" dirty="0">
              <a:solidFill>
                <a:srgbClr val="1F4F7D"/>
              </a:solidFill>
              <a:latin typeface="微软雅黑" panose="020B0503020204020204" pitchFamily="34" charset="-122"/>
              <a:ea typeface="微软雅黑" panose="020B0503020204020204" pitchFamily="34" charset="-122"/>
            </a:endParaRPr>
          </a:p>
        </p:txBody>
      </p:sp>
      <p:pic>
        <p:nvPicPr>
          <p:cNvPr id="29699" name="图片 7" descr="未标题-1">
            <a:extLst>
              <a:ext uri="{FF2B5EF4-FFF2-40B4-BE49-F238E27FC236}">
                <a16:creationId xmlns:a16="http://schemas.microsoft.com/office/drawing/2014/main" id="{2D8A6392-1C7C-F71B-5910-6B83FFDC6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1" descr="未标题-1">
            <a:extLst>
              <a:ext uri="{FF2B5EF4-FFF2-40B4-BE49-F238E27FC236}">
                <a16:creationId xmlns:a16="http://schemas.microsoft.com/office/drawing/2014/main" id="{58C86026-100D-5FF8-C038-9F3272528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7">
            <a:extLst>
              <a:ext uri="{FF2B5EF4-FFF2-40B4-BE49-F238E27FC236}">
                <a16:creationId xmlns:a16="http://schemas.microsoft.com/office/drawing/2014/main" id="{DD3F77DA-B0D1-1CBC-EF7A-43009A9E0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930275"/>
            <a:ext cx="59055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9">
            <a:extLst>
              <a:ext uri="{FF2B5EF4-FFF2-40B4-BE49-F238E27FC236}">
                <a16:creationId xmlns:a16="http://schemas.microsoft.com/office/drawing/2014/main" id="{F276B0D7-C457-35A2-1AFF-A85789E3E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50" y="4219575"/>
            <a:ext cx="8850313"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11">
            <a:extLst>
              <a:ext uri="{FF2B5EF4-FFF2-40B4-BE49-F238E27FC236}">
                <a16:creationId xmlns:a16="http://schemas.microsoft.com/office/drawing/2014/main" id="{F6B776AA-F9E7-FFA9-6446-D25E41820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7988" y="1398588"/>
            <a:ext cx="4386262"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B63F7BF0-58DB-BBCA-28DA-E2F1C6F164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C9A09D-39E7-581E-E3C5-CC037F0135A1}"/>
              </a:ext>
            </a:extLst>
          </p:cNvPr>
          <p:cNvSpPr txBox="1"/>
          <p:nvPr/>
        </p:nvSpPr>
        <p:spPr>
          <a:xfrm>
            <a:off x="344488" y="450850"/>
            <a:ext cx="3924472"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05 </a:t>
            </a:r>
            <a:r>
              <a:rPr lang="zh-CN" altLang="en-US" sz="2400" b="1" dirty="0">
                <a:solidFill>
                  <a:srgbClr val="1F4F7D"/>
                </a:solidFill>
                <a:latin typeface="微软雅黑" panose="020B0503020204020204" pitchFamily="34" charset="-122"/>
                <a:ea typeface="微软雅黑" panose="020B0503020204020204" pitchFamily="34" charset="-122"/>
              </a:rPr>
              <a:t>自制软件进行内参标定</a:t>
            </a:r>
          </a:p>
        </p:txBody>
      </p:sp>
      <p:pic>
        <p:nvPicPr>
          <p:cNvPr id="31747" name="图片 7" descr="未标题-1">
            <a:extLst>
              <a:ext uri="{FF2B5EF4-FFF2-40B4-BE49-F238E27FC236}">
                <a16:creationId xmlns:a16="http://schemas.microsoft.com/office/drawing/2014/main" id="{E1B34ECA-82FB-F525-86CF-6ACB19930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1" descr="未标题-1">
            <a:extLst>
              <a:ext uri="{FF2B5EF4-FFF2-40B4-BE49-F238E27FC236}">
                <a16:creationId xmlns:a16="http://schemas.microsoft.com/office/drawing/2014/main" id="{F1992F12-9C45-00E6-DDF9-34C78B95C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图片 5">
            <a:extLst>
              <a:ext uri="{FF2B5EF4-FFF2-40B4-BE49-F238E27FC236}">
                <a16:creationId xmlns:a16="http://schemas.microsoft.com/office/drawing/2014/main" id="{8F220310-D992-5C13-A502-78D1B8A52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538" y="965200"/>
            <a:ext cx="9629775"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03B20067-B823-F638-7C7F-02BB0AB4F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59C8F9-E2E8-FF59-9DE2-5C2DE55CE9B4}"/>
              </a:ext>
            </a:extLst>
          </p:cNvPr>
          <p:cNvSpPr txBox="1"/>
          <p:nvPr/>
        </p:nvSpPr>
        <p:spPr>
          <a:xfrm>
            <a:off x="344488" y="450850"/>
            <a:ext cx="3924472"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05 </a:t>
            </a:r>
            <a:r>
              <a:rPr lang="zh-CN" altLang="en-US" sz="2400" b="1" dirty="0">
                <a:solidFill>
                  <a:srgbClr val="1F4F7D"/>
                </a:solidFill>
                <a:latin typeface="微软雅黑" panose="020B0503020204020204" pitchFamily="34" charset="-122"/>
                <a:ea typeface="微软雅黑" panose="020B0503020204020204" pitchFamily="34" charset="-122"/>
              </a:rPr>
              <a:t>自制软件进行外参标定</a:t>
            </a:r>
          </a:p>
        </p:txBody>
      </p:sp>
      <p:pic>
        <p:nvPicPr>
          <p:cNvPr id="32771" name="图片 7" descr="未标题-1">
            <a:extLst>
              <a:ext uri="{FF2B5EF4-FFF2-40B4-BE49-F238E27FC236}">
                <a16:creationId xmlns:a16="http://schemas.microsoft.com/office/drawing/2014/main" id="{A898E3C1-5E6F-0111-B5C0-98D2CE271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1" descr="未标题-1">
            <a:extLst>
              <a:ext uri="{FF2B5EF4-FFF2-40B4-BE49-F238E27FC236}">
                <a16:creationId xmlns:a16="http://schemas.microsoft.com/office/drawing/2014/main" id="{81DF204E-480E-AEA0-800A-D3FD43E02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4">
            <a:extLst>
              <a:ext uri="{FF2B5EF4-FFF2-40B4-BE49-F238E27FC236}">
                <a16:creationId xmlns:a16="http://schemas.microsoft.com/office/drawing/2014/main" id="{17EB0D6A-E821-2B02-E8D0-20317F99E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538" y="965200"/>
            <a:ext cx="96393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AE151F97-9CFD-9577-F0B2-3ED06AD24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8A1DDE-18F4-4AFF-2EA3-8B87D9474E5A}"/>
              </a:ext>
            </a:extLst>
          </p:cNvPr>
          <p:cNvSpPr txBox="1"/>
          <p:nvPr/>
        </p:nvSpPr>
        <p:spPr>
          <a:xfrm>
            <a:off x="344488" y="450850"/>
            <a:ext cx="3924472" cy="461665"/>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05 </a:t>
            </a:r>
            <a:r>
              <a:rPr lang="zh-CN" altLang="en-US" sz="2400" b="1" dirty="0">
                <a:solidFill>
                  <a:srgbClr val="1F4F7D"/>
                </a:solidFill>
                <a:latin typeface="微软雅黑" panose="020B0503020204020204" pitchFamily="34" charset="-122"/>
                <a:ea typeface="微软雅黑" panose="020B0503020204020204" pitchFamily="34" charset="-122"/>
              </a:rPr>
              <a:t>自制软件进行双目标定</a:t>
            </a:r>
          </a:p>
        </p:txBody>
      </p:sp>
      <p:pic>
        <p:nvPicPr>
          <p:cNvPr id="33795" name="图片 7" descr="未标题-1">
            <a:extLst>
              <a:ext uri="{FF2B5EF4-FFF2-40B4-BE49-F238E27FC236}">
                <a16:creationId xmlns:a16="http://schemas.microsoft.com/office/drawing/2014/main" id="{22D12387-33DC-EAA1-0E26-CC98BF5D0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1" descr="未标题-1">
            <a:extLst>
              <a:ext uri="{FF2B5EF4-FFF2-40B4-BE49-F238E27FC236}">
                <a16:creationId xmlns:a16="http://schemas.microsoft.com/office/drawing/2014/main" id="{EC7F08CB-22F5-B8C1-4895-F2921E7F9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8">
            <a:extLst>
              <a:ext uri="{FF2B5EF4-FFF2-40B4-BE49-F238E27FC236}">
                <a16:creationId xmlns:a16="http://schemas.microsoft.com/office/drawing/2014/main" id="{A2093CC3-2720-BE01-4ABA-31C6CB5E2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538" y="965200"/>
            <a:ext cx="9639300"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2AFAB796-435C-9D8C-8BF0-6411DE754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descr="未标题-1">
            <a:extLst>
              <a:ext uri="{FF2B5EF4-FFF2-40B4-BE49-F238E27FC236}">
                <a16:creationId xmlns:a16="http://schemas.microsoft.com/office/drawing/2014/main" id="{BDF5EBE6-8705-6269-48F2-82B4E5FBA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53975"/>
            <a:ext cx="12193588" cy="696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1">
            <a:extLst>
              <a:ext uri="{FF2B5EF4-FFF2-40B4-BE49-F238E27FC236}">
                <a16:creationId xmlns:a16="http://schemas.microsoft.com/office/drawing/2014/main" id="{967D7297-1FD1-05FD-320D-7C468D2FEE7A}"/>
              </a:ext>
            </a:extLst>
          </p:cNvPr>
          <p:cNvSpPr txBox="1">
            <a:spLocks noChangeArrowheads="1"/>
          </p:cNvSpPr>
          <p:nvPr/>
        </p:nvSpPr>
        <p:spPr bwMode="auto">
          <a:xfrm>
            <a:off x="12700" y="6565181"/>
            <a:ext cx="13517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00000"/>
              </a:lnSpc>
              <a:spcBef>
                <a:spcPct val="0"/>
              </a:spcBef>
              <a:buFontTx/>
              <a:buNone/>
            </a:pPr>
            <a:r>
              <a:rPr lang="en-US" altLang="zh-CN" sz="900"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rPr>
              <a:t>made by </a:t>
            </a:r>
            <a:r>
              <a:rPr lang="zh-CN" altLang="en-US" sz="900" b="1"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rPr>
              <a:t>我不是</a:t>
            </a:r>
            <a:r>
              <a:rPr lang="en-US" altLang="zh-CN" sz="900" b="1" i="1"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Qt</a:t>
            </a:r>
            <a:endParaRPr lang="zh-CN" altLang="en-US" sz="900" b="1" i="1" dirty="0">
              <a:solidFill>
                <a:schemeClr val="bg1"/>
              </a:solidFill>
              <a:latin typeface="JetBrains Mono" panose="02000009000000000000" pitchFamily="49" charset="0"/>
              <a:ea typeface="微软雅黑" panose="020B0503020204020204" pitchFamily="34" charset="-122"/>
              <a:cs typeface="JetBrains Mono" panose="02000009000000000000" pitchFamily="49" charset="0"/>
            </a:endParaRPr>
          </a:p>
        </p:txBody>
      </p:sp>
      <p:pic>
        <p:nvPicPr>
          <p:cNvPr id="11" name="图片 10" descr="图标&#10;&#10;描述已自动生成">
            <a:extLst>
              <a:ext uri="{FF2B5EF4-FFF2-40B4-BE49-F238E27FC236}">
                <a16:creationId xmlns:a16="http://schemas.microsoft.com/office/drawing/2014/main" id="{01B81B43-776E-E055-D7A3-CCF7CA624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5135578"/>
            <a:ext cx="2809876" cy="1469216"/>
          </a:xfrm>
          <a:prstGeom prst="rect">
            <a:avLst/>
          </a:prstGeom>
        </p:spPr>
      </p:pic>
      <p:pic>
        <p:nvPicPr>
          <p:cNvPr id="15" name="图片 14" descr="手机屏幕的截图&#10;&#10;中度可信度描述已自动生成">
            <a:extLst>
              <a:ext uri="{FF2B5EF4-FFF2-40B4-BE49-F238E27FC236}">
                <a16:creationId xmlns:a16="http://schemas.microsoft.com/office/drawing/2014/main" id="{4A8BFD74-46C9-9A2E-CB25-811D98739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5342" y="5222754"/>
            <a:ext cx="1613958" cy="1382040"/>
          </a:xfrm>
          <a:prstGeom prst="rect">
            <a:avLst/>
          </a:prstGeom>
        </p:spPr>
      </p:pic>
      <p:sp>
        <p:nvSpPr>
          <p:cNvPr id="27" name="文本框 3">
            <a:extLst>
              <a:ext uri="{FF2B5EF4-FFF2-40B4-BE49-F238E27FC236}">
                <a16:creationId xmlns:a16="http://schemas.microsoft.com/office/drawing/2014/main" id="{4C19E67D-6BDC-B705-88A1-FF527C2CE89A}"/>
              </a:ext>
            </a:extLst>
          </p:cNvPr>
          <p:cNvSpPr txBox="1">
            <a:spLocks noChangeArrowheads="1"/>
          </p:cNvSpPr>
          <p:nvPr/>
        </p:nvSpPr>
        <p:spPr bwMode="auto">
          <a:xfrm>
            <a:off x="7552450" y="6604794"/>
            <a:ext cx="46538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000" b="1" u="sng" dirty="0">
                <a:solidFill>
                  <a:schemeClr val="bg1"/>
                </a:solidFill>
                <a:latin typeface="微软雅黑" panose="020B0503020204020204" pitchFamily="34" charset="-122"/>
                <a:ea typeface="微软雅黑" panose="020B0503020204020204" pitchFamily="34" charset="-122"/>
              </a:rPr>
              <a:t>Every individual is different and talented, what you need are passion.</a:t>
            </a:r>
            <a:endParaRPr lang="zh-CN" altLang="en-US" sz="1000" b="1" u="sng" dirty="0">
              <a:solidFill>
                <a:schemeClr val="bg1"/>
              </a:solidFill>
              <a:latin typeface="微软雅黑" panose="020B0503020204020204" pitchFamily="34" charset="-122"/>
              <a:ea typeface="微软雅黑" panose="020B0503020204020204" pitchFamily="34" charset="-122"/>
            </a:endParaRPr>
          </a:p>
        </p:txBody>
      </p:sp>
      <p:pic>
        <p:nvPicPr>
          <p:cNvPr id="44" name="图片 43" descr="图标&#10;&#10;描述已自动生成">
            <a:extLst>
              <a:ext uri="{FF2B5EF4-FFF2-40B4-BE49-F238E27FC236}">
                <a16:creationId xmlns:a16="http://schemas.microsoft.com/office/drawing/2014/main" id="{55338B84-3664-C822-6D4E-58C7CD0B4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488" y="823822"/>
            <a:ext cx="785812" cy="360163"/>
          </a:xfrm>
          <a:prstGeom prst="rect">
            <a:avLst/>
          </a:prstGeom>
        </p:spPr>
      </p:pic>
      <p:sp>
        <p:nvSpPr>
          <p:cNvPr id="6" name="文本框 10">
            <a:extLst>
              <a:ext uri="{FF2B5EF4-FFF2-40B4-BE49-F238E27FC236}">
                <a16:creationId xmlns:a16="http://schemas.microsoft.com/office/drawing/2014/main" id="{270BB76C-F84D-E1A0-CC52-2E82658EFDAD}"/>
              </a:ext>
            </a:extLst>
          </p:cNvPr>
          <p:cNvSpPr txBox="1">
            <a:spLocks noChangeArrowheads="1"/>
          </p:cNvSpPr>
          <p:nvPr/>
        </p:nvSpPr>
        <p:spPr bwMode="auto">
          <a:xfrm>
            <a:off x="846138" y="2116138"/>
            <a:ext cx="6875462" cy="1622425"/>
          </a:xfrm>
          <a:prstGeom prst="rect">
            <a:avLst/>
          </a:prstGeom>
          <a:noFill/>
          <a:ln>
            <a:noFill/>
          </a:ln>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530" fontAlgn="base">
              <a:spcBef>
                <a:spcPct val="0"/>
              </a:spcBef>
              <a:spcAft>
                <a:spcPct val="0"/>
              </a:spcAft>
              <a:defRPr sz="3600">
                <a:solidFill>
                  <a:schemeClr val="tx1"/>
                </a:solidFill>
                <a:latin typeface="Lato Light"/>
              </a:defRPr>
            </a:lvl6pPr>
            <a:lvl7pPr marL="2971800" indent="-228600" defTabSz="1827530" fontAlgn="base">
              <a:spcBef>
                <a:spcPct val="0"/>
              </a:spcBef>
              <a:spcAft>
                <a:spcPct val="0"/>
              </a:spcAft>
              <a:defRPr sz="3600">
                <a:solidFill>
                  <a:schemeClr val="tx1"/>
                </a:solidFill>
                <a:latin typeface="Lato Light"/>
              </a:defRPr>
            </a:lvl7pPr>
            <a:lvl8pPr marL="3429000" indent="-228600" defTabSz="1827530" fontAlgn="base">
              <a:spcBef>
                <a:spcPct val="0"/>
              </a:spcBef>
              <a:spcAft>
                <a:spcPct val="0"/>
              </a:spcAft>
              <a:defRPr sz="3600">
                <a:solidFill>
                  <a:schemeClr val="tx1"/>
                </a:solidFill>
                <a:latin typeface="Lato Light"/>
              </a:defRPr>
            </a:lvl8pPr>
            <a:lvl9pPr marL="3886200" indent="-228600" defTabSz="1827530" fontAlgn="base">
              <a:spcBef>
                <a:spcPct val="0"/>
              </a:spcBef>
              <a:spcAft>
                <a:spcPct val="0"/>
              </a:spcAft>
              <a:defRPr sz="3600">
                <a:solidFill>
                  <a:schemeClr val="tx1"/>
                </a:solidFill>
                <a:latin typeface="Lato Light"/>
              </a:defRPr>
            </a:lvl9pPr>
          </a:lstStyle>
          <a:p>
            <a:pPr eaLnBrk="1" fontAlgn="auto" hangingPunct="1">
              <a:spcBef>
                <a:spcPts val="0"/>
              </a:spcBef>
              <a:spcAft>
                <a:spcPts val="0"/>
              </a:spcAft>
              <a:defRPr/>
            </a:pPr>
            <a:r>
              <a:rPr lang="en-US" altLang="zh-CN" sz="9950" b="1" dirty="0">
                <a:solidFill>
                  <a:schemeClr val="bg1"/>
                </a:solidFill>
                <a:latin typeface="微软雅黑" panose="020B0503020204020204" pitchFamily="34" charset="-122"/>
                <a:ea typeface="微软雅黑" panose="020B0503020204020204" pitchFamily="34" charset="-122"/>
                <a:cs typeface="Montserrat Semi"/>
              </a:rPr>
              <a:t>Thank You</a:t>
            </a:r>
          </a:p>
        </p:txBody>
      </p:sp>
      <p:sp>
        <p:nvSpPr>
          <p:cNvPr id="9" name="文本框 8">
            <a:extLst>
              <a:ext uri="{FF2B5EF4-FFF2-40B4-BE49-F238E27FC236}">
                <a16:creationId xmlns:a16="http://schemas.microsoft.com/office/drawing/2014/main" id="{47D52C82-54D7-D978-E9FB-2E15957786D9}"/>
              </a:ext>
            </a:extLst>
          </p:cNvPr>
          <p:cNvSpPr txBox="1">
            <a:spLocks noChangeArrowheads="1"/>
          </p:cNvSpPr>
          <p:nvPr/>
        </p:nvSpPr>
        <p:spPr bwMode="auto">
          <a:xfrm>
            <a:off x="7552450" y="5652260"/>
            <a:ext cx="2320861" cy="52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20000"/>
              </a:lnSpc>
              <a:spcBef>
                <a:spcPct val="0"/>
              </a:spcBef>
              <a:buFontTx/>
              <a:buNone/>
            </a:pPr>
            <a:r>
              <a:rPr lang="en-US" altLang="zh-CN" sz="800" b="1"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https://github.com/zzzcb</a:t>
            </a:r>
          </a:p>
          <a:p>
            <a:pPr>
              <a:lnSpc>
                <a:spcPct val="120000"/>
              </a:lnSpc>
              <a:spcBef>
                <a:spcPct val="0"/>
              </a:spcBef>
              <a:buFontTx/>
              <a:buNone/>
            </a:pPr>
            <a:r>
              <a:rPr lang="en-US" altLang="zh-CN" sz="800" b="1"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https://cnblogs.com/zach0812</a:t>
            </a:r>
          </a:p>
          <a:p>
            <a:pPr>
              <a:lnSpc>
                <a:spcPct val="120000"/>
              </a:lnSpc>
              <a:spcBef>
                <a:spcPct val="0"/>
              </a:spcBef>
              <a:buFontTx/>
              <a:buNone/>
            </a:pPr>
            <a:r>
              <a:rPr lang="en-US" altLang="zh-CN" sz="800" b="1"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https://space.bilibili.com/441821181</a:t>
            </a:r>
            <a:endParaRPr lang="zh-CN" altLang="en-US" sz="800" b="1" dirty="0">
              <a:solidFill>
                <a:schemeClr val="bg1"/>
              </a:solidFill>
              <a:latin typeface="微软雅黑" panose="020B0503020204020204" pitchFamily="34" charset="-122"/>
              <a:ea typeface="微软雅黑" panose="020B0503020204020204" pitchFamily="34" charset="-122"/>
              <a:sym typeface="等线" panose="02010600030101010101" pitchFamily="2" charset="-122"/>
            </a:endParaRPr>
          </a:p>
        </p:txBody>
      </p:sp>
    </p:spTree>
    <p:extLst>
      <p:ext uri="{BB962C8B-B14F-4D97-AF65-F5344CB8AC3E}">
        <p14:creationId xmlns:p14="http://schemas.microsoft.com/office/powerpoint/2010/main" val="142999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5E3504-659A-8CCD-BDE0-4453BF78F422}"/>
              </a:ext>
            </a:extLst>
          </p:cNvPr>
          <p:cNvSpPr txBox="1"/>
          <p:nvPr/>
        </p:nvSpPr>
        <p:spPr>
          <a:xfrm>
            <a:off x="344488" y="450850"/>
            <a:ext cx="32877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相机概述</a:t>
            </a:r>
          </a:p>
        </p:txBody>
      </p:sp>
      <p:pic>
        <p:nvPicPr>
          <p:cNvPr id="7171" name="图片 7" descr="未标题-1">
            <a:extLst>
              <a:ext uri="{FF2B5EF4-FFF2-40B4-BE49-F238E27FC236}">
                <a16:creationId xmlns:a16="http://schemas.microsoft.com/office/drawing/2014/main" id="{396BEFAD-2FE4-5ECB-7267-6D574922D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1" descr="未标题-1">
            <a:extLst>
              <a:ext uri="{FF2B5EF4-FFF2-40B4-BE49-F238E27FC236}">
                <a16:creationId xmlns:a16="http://schemas.microsoft.com/office/drawing/2014/main" id="{2E04ED14-94BB-2D10-3DBD-7C6ACB72D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36E2FA81-C3D7-355F-16F5-B6D68749F4F3}"/>
              </a:ext>
            </a:extLst>
          </p:cNvPr>
          <p:cNvSpPr txBox="1"/>
          <p:nvPr/>
        </p:nvSpPr>
        <p:spPr>
          <a:xfrm>
            <a:off x="1754188" y="3287713"/>
            <a:ext cx="8683625" cy="2801937"/>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相机是机器视觉的基础，相机直接产生了相机数据。所有视觉算法都是作用在相机数据上的。相机数据的好坏，或者对相机数据的理解方式，直接决定了视觉算法的效果。</a:t>
            </a:r>
          </a:p>
          <a:p>
            <a:pPr eaLnBrk="1" hangingPunct="1">
              <a:defRPr/>
            </a:pPr>
            <a:endParaRPr lang="zh-CN" altLang="en-US"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世界中的光线被检测到，于是产生了视觉。光线从某种发射源（如灯管、太阳）发射出射线，穿过空间照射到某个物体上。此时，大部分光线被吸收，我们认为没有被吸收的光线就是物体的颜色，这些光线反射进入我们的眼睛（或相机），被我们的视网膜（或图像采集器）吸收。</a:t>
            </a:r>
          </a:p>
          <a:p>
            <a:pPr eaLnBrk="1" hangingPunct="1">
              <a:defRPr/>
            </a:pPr>
            <a:endParaRPr lang="zh-CN" altLang="en-US"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光线从物体发射开始，通过透镜到达眼睛或相机，然后到达视网膜或图像采集器的几何过程，是计算机视觉应用实现的重要部分。</a:t>
            </a:r>
          </a:p>
          <a:p>
            <a:pPr eaLnBrk="1" hangingPunct="1">
              <a:defRPr/>
            </a:pPr>
            <a:endParaRPr lang="zh-CN" altLang="en-US"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可以说：机器视觉是建立在对相机成像过程的深刻理解的基础之上的。</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3" name="图片 2" descr="图标&#10;&#10;描述已自动生成">
            <a:extLst>
              <a:ext uri="{FF2B5EF4-FFF2-40B4-BE49-F238E27FC236}">
                <a16:creationId xmlns:a16="http://schemas.microsoft.com/office/drawing/2014/main" id="{CDDD4A30-C3C8-0D07-7EF6-B40B1DC29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pic>
        <p:nvPicPr>
          <p:cNvPr id="5" name="图片 4">
            <a:extLst>
              <a:ext uri="{FF2B5EF4-FFF2-40B4-BE49-F238E27FC236}">
                <a16:creationId xmlns:a16="http://schemas.microsoft.com/office/drawing/2014/main" id="{92C6F0BD-B80F-3FBE-02F6-AAEDEAC2F588}"/>
              </a:ext>
            </a:extLst>
          </p:cNvPr>
          <p:cNvPicPr>
            <a:picLocks noChangeAspect="1"/>
          </p:cNvPicPr>
          <p:nvPr/>
        </p:nvPicPr>
        <p:blipFill>
          <a:blip r:embed="rId5"/>
          <a:stretch>
            <a:fillRect/>
          </a:stretch>
        </p:blipFill>
        <p:spPr>
          <a:xfrm>
            <a:off x="2168146" y="1019537"/>
            <a:ext cx="7798558" cy="20360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C675BD-8E1A-CF6C-FCA2-C3ACA78A8B46}"/>
              </a:ext>
            </a:extLst>
          </p:cNvPr>
          <p:cNvSpPr txBox="1"/>
          <p:nvPr/>
        </p:nvSpPr>
        <p:spPr>
          <a:xfrm>
            <a:off x="344488" y="450850"/>
            <a:ext cx="32877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相机分类</a:t>
            </a:r>
          </a:p>
        </p:txBody>
      </p:sp>
      <p:pic>
        <p:nvPicPr>
          <p:cNvPr id="8195" name="图片 7" descr="未标题-1">
            <a:extLst>
              <a:ext uri="{FF2B5EF4-FFF2-40B4-BE49-F238E27FC236}">
                <a16:creationId xmlns:a16="http://schemas.microsoft.com/office/drawing/2014/main" id="{654A9633-9294-34B3-ADCA-B1E8EEE72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1" descr="未标题-1">
            <a:extLst>
              <a:ext uri="{FF2B5EF4-FFF2-40B4-BE49-F238E27FC236}">
                <a16:creationId xmlns:a16="http://schemas.microsoft.com/office/drawing/2014/main" id="{93CE9DD2-9A8A-5A78-E709-5DE0FD764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C03EFE3-5A4E-F999-E086-69007A7FB7D3}"/>
              </a:ext>
            </a:extLst>
          </p:cNvPr>
          <p:cNvSpPr txBox="1"/>
          <p:nvPr/>
        </p:nvSpPr>
        <p:spPr>
          <a:xfrm>
            <a:off x="879475" y="989013"/>
            <a:ext cx="5865813" cy="2801937"/>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依据相机数据维度的不同，相机分为两类</a:t>
            </a:r>
          </a:p>
          <a:p>
            <a:pPr marL="742950" lvl="1" indent="-285750" eaLnBrk="1" hangingPunct="1">
              <a:buFont typeface="Wingdings" panose="05000000000000000000" pitchFamily="2" charset="2"/>
              <a:buChar char="p"/>
              <a:defRPr/>
            </a:pPr>
            <a:r>
              <a:rPr lang="en-US" altLang="zh-CN" sz="1600" dirty="0">
                <a:solidFill>
                  <a:srgbClr val="1F4F7D"/>
                </a:solidFill>
                <a:latin typeface="JetBrains Mono" panose="02000009000000000000" pitchFamily="49" charset="0"/>
                <a:cs typeface="JetBrains Mono" panose="02000009000000000000" pitchFamily="49" charset="0"/>
              </a:rPr>
              <a:t>2D</a:t>
            </a:r>
            <a:r>
              <a:rPr lang="zh-CN" altLang="en-US" sz="1600" dirty="0">
                <a:solidFill>
                  <a:srgbClr val="1F4F7D"/>
                </a:solidFill>
                <a:latin typeface="JetBrains Mono" panose="02000009000000000000" pitchFamily="49" charset="0"/>
                <a:cs typeface="JetBrains Mono" panose="02000009000000000000" pitchFamily="49" charset="0"/>
              </a:rPr>
              <a:t>相机，可以产生图像数据，包括灰度图，彩色图等</a:t>
            </a:r>
          </a:p>
          <a:p>
            <a:pPr marL="742950" lvl="1" indent="-285750" eaLnBrk="1" hangingPunct="1">
              <a:buFont typeface="Wingdings" panose="05000000000000000000" pitchFamily="2" charset="2"/>
              <a:buChar char="p"/>
              <a:defRPr/>
            </a:pPr>
            <a:r>
              <a:rPr lang="en-US" altLang="zh-CN" sz="1600" dirty="0">
                <a:solidFill>
                  <a:srgbClr val="1F4F7D"/>
                </a:solidFill>
                <a:latin typeface="JetBrains Mono" panose="02000009000000000000" pitchFamily="49" charset="0"/>
                <a:cs typeface="JetBrains Mono" panose="02000009000000000000" pitchFamily="49" charset="0"/>
              </a:rPr>
              <a:t>3D</a:t>
            </a:r>
            <a:r>
              <a:rPr lang="zh-CN" altLang="en-US" sz="1600" dirty="0">
                <a:solidFill>
                  <a:srgbClr val="1F4F7D"/>
                </a:solidFill>
                <a:latin typeface="JetBrains Mono" panose="02000009000000000000" pitchFamily="49" charset="0"/>
                <a:cs typeface="JetBrains Mono" panose="02000009000000000000" pitchFamily="49" charset="0"/>
              </a:rPr>
              <a:t>相机，可以产生图形数据，包括深度图，点云图等</a:t>
            </a: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2D</a:t>
            </a:r>
            <a:r>
              <a:rPr lang="zh-CN" altLang="en-US" sz="1600" dirty="0">
                <a:solidFill>
                  <a:srgbClr val="1F4F7D"/>
                </a:solidFill>
                <a:latin typeface="JetBrains Mono" panose="02000009000000000000" pitchFamily="49" charset="0"/>
                <a:cs typeface="JetBrains Mono" panose="02000009000000000000" pitchFamily="49" charset="0"/>
              </a:rPr>
              <a:t>相机</a:t>
            </a:r>
            <a:endParaRPr lang="en-US" altLang="zh-CN" sz="1600" dirty="0">
              <a:solidFill>
                <a:srgbClr val="1F4F7D"/>
              </a:solidFill>
              <a:latin typeface="JetBrains Mono" panose="02000009000000000000" pitchFamily="49" charset="0"/>
              <a:cs typeface="JetBrains Mono" panose="02000009000000000000" pitchFamily="49" charset="0"/>
            </a:endParaRPr>
          </a:p>
          <a:p>
            <a:pPr marL="742950" lvl="1" indent="-285750" eaLnBrk="1" hangingPunct="1">
              <a:buFont typeface="Wingdings" panose="05000000000000000000" pitchFamily="2" charset="2"/>
              <a:buChar char="ü"/>
              <a:defRPr/>
            </a:pPr>
            <a:r>
              <a:rPr lang="en-US" altLang="zh-CN" sz="1600" dirty="0">
                <a:solidFill>
                  <a:srgbClr val="1F4F7D"/>
                </a:solidFill>
                <a:latin typeface="JetBrains Mono" panose="02000009000000000000" pitchFamily="49" charset="0"/>
                <a:cs typeface="JetBrains Mono" panose="02000009000000000000" pitchFamily="49" charset="0"/>
              </a:rPr>
              <a:t>CCD</a:t>
            </a:r>
            <a:r>
              <a:rPr lang="zh-CN" altLang="en-US" sz="1600" dirty="0">
                <a:solidFill>
                  <a:srgbClr val="1F4F7D"/>
                </a:solidFill>
                <a:latin typeface="JetBrains Mono" panose="02000009000000000000" pitchFamily="49" charset="0"/>
                <a:cs typeface="JetBrains Mono" panose="02000009000000000000" pitchFamily="49" charset="0"/>
              </a:rPr>
              <a:t>相机</a:t>
            </a:r>
          </a:p>
          <a:p>
            <a:pPr marL="742950" lvl="1" indent="-285750" eaLnBrk="1" hangingPunct="1">
              <a:buFont typeface="Wingdings" panose="05000000000000000000" pitchFamily="2" charset="2"/>
              <a:buChar char="ü"/>
              <a:defRPr/>
            </a:pPr>
            <a:r>
              <a:rPr lang="en-US" altLang="zh-CN" sz="1600" dirty="0">
                <a:solidFill>
                  <a:srgbClr val="1F4F7D"/>
                </a:solidFill>
                <a:latin typeface="JetBrains Mono" panose="02000009000000000000" pitchFamily="49" charset="0"/>
                <a:cs typeface="JetBrains Mono" panose="02000009000000000000" pitchFamily="49" charset="0"/>
              </a:rPr>
              <a:t>CMOS</a:t>
            </a:r>
            <a:r>
              <a:rPr lang="zh-CN" altLang="en-US" sz="1600" dirty="0">
                <a:solidFill>
                  <a:srgbClr val="1F4F7D"/>
                </a:solidFill>
                <a:latin typeface="JetBrains Mono" panose="02000009000000000000" pitchFamily="49" charset="0"/>
                <a:cs typeface="JetBrains Mono" panose="02000009000000000000" pitchFamily="49" charset="0"/>
              </a:rPr>
              <a:t>相机</a:t>
            </a: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3D</a:t>
            </a:r>
            <a:r>
              <a:rPr lang="zh-CN" altLang="en-US" sz="1600" dirty="0">
                <a:solidFill>
                  <a:srgbClr val="1F4F7D"/>
                </a:solidFill>
                <a:latin typeface="JetBrains Mono" panose="02000009000000000000" pitchFamily="49" charset="0"/>
                <a:cs typeface="JetBrains Mono" panose="02000009000000000000" pitchFamily="49" charset="0"/>
              </a:rPr>
              <a:t>相机</a:t>
            </a:r>
            <a:endParaRPr lang="en-US" altLang="zh-CN" sz="1600" dirty="0">
              <a:solidFill>
                <a:srgbClr val="1F4F7D"/>
              </a:solidFill>
              <a:latin typeface="JetBrains Mono" panose="02000009000000000000" pitchFamily="49" charset="0"/>
              <a:cs typeface="JetBrains Mono" panose="02000009000000000000" pitchFamily="49" charset="0"/>
            </a:endParaRPr>
          </a:p>
          <a:p>
            <a:pPr marL="742950" lvl="1" indent="-285750" eaLnBrk="1" hangingPunct="1">
              <a:buFont typeface="Wingdings" panose="05000000000000000000" pitchFamily="2" charset="2"/>
              <a:buChar char="ü"/>
              <a:defRPr/>
            </a:pPr>
            <a:r>
              <a:rPr lang="en-US" altLang="zh-CN" sz="1600" dirty="0">
                <a:solidFill>
                  <a:srgbClr val="1F4F7D"/>
                </a:solidFill>
                <a:latin typeface="JetBrains Mono" panose="02000009000000000000" pitchFamily="49" charset="0"/>
                <a:cs typeface="JetBrains Mono" panose="02000009000000000000" pitchFamily="49" charset="0"/>
              </a:rPr>
              <a:t>TOF</a:t>
            </a:r>
            <a:r>
              <a:rPr lang="zh-CN" altLang="en-US" sz="1600" dirty="0">
                <a:solidFill>
                  <a:srgbClr val="1F4F7D"/>
                </a:solidFill>
                <a:latin typeface="JetBrains Mono" panose="02000009000000000000" pitchFamily="49" charset="0"/>
                <a:cs typeface="JetBrains Mono" panose="02000009000000000000" pitchFamily="49" charset="0"/>
              </a:rPr>
              <a:t>相机</a:t>
            </a:r>
          </a:p>
          <a:p>
            <a:pPr marL="742950" lvl="1" indent="-285750" eaLnBrk="1" hangingPunct="1">
              <a:buFont typeface="Wingdings" panose="05000000000000000000" pitchFamily="2" charset="2"/>
              <a:buChar char="ü"/>
              <a:defRPr/>
            </a:pPr>
            <a:r>
              <a:rPr lang="zh-CN" altLang="en-US" sz="1600" dirty="0">
                <a:solidFill>
                  <a:srgbClr val="1F4F7D"/>
                </a:solidFill>
                <a:latin typeface="JetBrains Mono" panose="02000009000000000000" pitchFamily="49" charset="0"/>
                <a:cs typeface="JetBrains Mono" panose="02000009000000000000" pitchFamily="49" charset="0"/>
              </a:rPr>
              <a:t>双目相机</a:t>
            </a:r>
          </a:p>
          <a:p>
            <a:pPr marL="742950" lvl="1" indent="-285750" eaLnBrk="1" hangingPunct="1">
              <a:buFont typeface="Wingdings" panose="05000000000000000000" pitchFamily="2" charset="2"/>
              <a:buChar char="ü"/>
              <a:defRPr/>
            </a:pPr>
            <a:r>
              <a:rPr lang="zh-CN" altLang="en-US" sz="1600" dirty="0">
                <a:solidFill>
                  <a:srgbClr val="1F4F7D"/>
                </a:solidFill>
                <a:latin typeface="JetBrains Mono" panose="02000009000000000000" pitchFamily="49" charset="0"/>
                <a:cs typeface="JetBrains Mono" panose="02000009000000000000" pitchFamily="49" charset="0"/>
              </a:rPr>
              <a:t>结构光相机</a:t>
            </a:r>
          </a:p>
          <a:p>
            <a:pPr marL="742950" lvl="1" indent="-285750" eaLnBrk="1" hangingPunct="1">
              <a:buFont typeface="Wingdings" panose="05000000000000000000" pitchFamily="2" charset="2"/>
              <a:buChar char="ü"/>
              <a:defRPr/>
            </a:pPr>
            <a:r>
              <a:rPr lang="zh-CN" altLang="en-US" sz="1600" dirty="0">
                <a:solidFill>
                  <a:srgbClr val="1F4F7D"/>
                </a:solidFill>
                <a:latin typeface="JetBrains Mono" panose="02000009000000000000" pitchFamily="49" charset="0"/>
                <a:cs typeface="JetBrains Mono" panose="02000009000000000000" pitchFamily="49" charset="0"/>
              </a:rPr>
              <a:t>激光扫描仪</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8199" name="图片 4">
            <a:extLst>
              <a:ext uri="{FF2B5EF4-FFF2-40B4-BE49-F238E27FC236}">
                <a16:creationId xmlns:a16="http://schemas.microsoft.com/office/drawing/2014/main" id="{EFF9229C-1662-BB2E-59F2-6A0C660C2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3738" y="976313"/>
            <a:ext cx="4243387"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图片 7">
            <a:extLst>
              <a:ext uri="{FF2B5EF4-FFF2-40B4-BE49-F238E27FC236}">
                <a16:creationId xmlns:a16="http://schemas.microsoft.com/office/drawing/2014/main" id="{E37FD195-2C11-872E-C432-0913969B7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475" y="4078288"/>
            <a:ext cx="33020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图片 9">
            <a:extLst>
              <a:ext uri="{FF2B5EF4-FFF2-40B4-BE49-F238E27FC236}">
                <a16:creationId xmlns:a16="http://schemas.microsoft.com/office/drawing/2014/main" id="{65E0D24E-1677-E0F5-D22B-B297C9EA5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9938" y="4065588"/>
            <a:ext cx="28305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11">
            <a:extLst>
              <a:ext uri="{FF2B5EF4-FFF2-40B4-BE49-F238E27FC236}">
                <a16:creationId xmlns:a16="http://schemas.microsoft.com/office/drawing/2014/main" id="{28AAF3D7-14C4-407C-B56B-19A97AF01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975" y="4062413"/>
            <a:ext cx="31369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E0EE1AE9-49E9-553A-1391-24880FA9B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CEA490-A5E9-7070-C0BE-6BEA43C2DBB5}"/>
              </a:ext>
            </a:extLst>
          </p:cNvPr>
          <p:cNvSpPr txBox="1"/>
          <p:nvPr/>
        </p:nvSpPr>
        <p:spPr>
          <a:xfrm>
            <a:off x="344488" y="450850"/>
            <a:ext cx="32877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相机模型</a:t>
            </a:r>
          </a:p>
        </p:txBody>
      </p:sp>
      <p:pic>
        <p:nvPicPr>
          <p:cNvPr id="9219" name="图片 7" descr="未标题-1">
            <a:extLst>
              <a:ext uri="{FF2B5EF4-FFF2-40B4-BE49-F238E27FC236}">
                <a16:creationId xmlns:a16="http://schemas.microsoft.com/office/drawing/2014/main" id="{7494795B-9CC7-E7D9-3572-BA0D31746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1" descr="未标题-1">
            <a:extLst>
              <a:ext uri="{FF2B5EF4-FFF2-40B4-BE49-F238E27FC236}">
                <a16:creationId xmlns:a16="http://schemas.microsoft.com/office/drawing/2014/main" id="{051B7037-8E19-C187-0A1C-C993F0BF2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D03E60A-BF17-0499-7BAC-9F8654C22E70}"/>
              </a:ext>
            </a:extLst>
          </p:cNvPr>
          <p:cNvSpPr txBox="1"/>
          <p:nvPr/>
        </p:nvSpPr>
        <p:spPr>
          <a:xfrm>
            <a:off x="698500" y="976313"/>
            <a:ext cx="5867400" cy="1846262"/>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在图像测量过程以及机器视觉应用中，为确定空间物体表面某点的三维几何位置与其在图像中对应点之间的相互关系，必须建立</a:t>
            </a:r>
            <a:r>
              <a:rPr lang="zh-CN" altLang="en-US" sz="1600" b="1" dirty="0">
                <a:solidFill>
                  <a:srgbClr val="1F4F7D"/>
                </a:solidFill>
                <a:latin typeface="JetBrains Mono" panose="02000009000000000000" pitchFamily="49" charset="0"/>
                <a:cs typeface="JetBrains Mono" panose="02000009000000000000" pitchFamily="49" charset="0"/>
              </a:rPr>
              <a:t>相机成像的几何模型</a:t>
            </a:r>
            <a:r>
              <a:rPr lang="zh-CN" altLang="en-US" sz="1600" dirty="0">
                <a:solidFill>
                  <a:srgbClr val="1F4F7D"/>
                </a:solidFill>
                <a:latin typeface="JetBrains Mono" panose="02000009000000000000" pitchFamily="49" charset="0"/>
                <a:cs typeface="JetBrains Mono" panose="02000009000000000000" pitchFamily="49" charset="0"/>
              </a:rPr>
              <a:t>，这些几何模型参数就是</a:t>
            </a:r>
            <a:r>
              <a:rPr lang="zh-CN" altLang="en-US" sz="1600" b="1" dirty="0">
                <a:solidFill>
                  <a:srgbClr val="1F4F7D"/>
                </a:solidFill>
                <a:latin typeface="JetBrains Mono" panose="02000009000000000000" pitchFamily="49" charset="0"/>
                <a:cs typeface="JetBrains Mono" panose="02000009000000000000" pitchFamily="49" charset="0"/>
              </a:rPr>
              <a:t>相机参数</a:t>
            </a:r>
            <a:r>
              <a:rPr lang="zh-CN" altLang="en-US" sz="1600" dirty="0">
                <a:solidFill>
                  <a:srgbClr val="1F4F7D"/>
                </a:solidFill>
                <a:latin typeface="JetBrains Mono" panose="02000009000000000000" pitchFamily="49" charset="0"/>
                <a:cs typeface="JetBrains Mono" panose="02000009000000000000" pitchFamily="49" charset="0"/>
              </a:rPr>
              <a:t>。</a:t>
            </a:r>
          </a:p>
          <a:p>
            <a:pPr eaLnBrk="1" hangingPunct="1">
              <a:defRPr/>
            </a:pPr>
            <a:r>
              <a:rPr lang="zh-CN" altLang="en-US" b="1" dirty="0">
                <a:solidFill>
                  <a:srgbClr val="1F4F7D"/>
                </a:solidFill>
                <a:latin typeface="JetBrains Mono" panose="02000009000000000000" pitchFamily="49" charset="0"/>
                <a:cs typeface="JetBrains Mono" panose="02000009000000000000" pitchFamily="49" charset="0"/>
              </a:rPr>
              <a:t>为什么需要标定</a:t>
            </a:r>
            <a:r>
              <a:rPr lang="en-US" altLang="zh-CN" sz="1200" b="1" dirty="0">
                <a:solidFill>
                  <a:srgbClr val="1F4F7D"/>
                </a:solidFill>
                <a:latin typeface="JetBrains Mono" panose="02000009000000000000" pitchFamily="49" charset="0"/>
                <a:cs typeface="JetBrains Mono" panose="02000009000000000000" pitchFamily="49" charset="0"/>
              </a:rPr>
              <a:t>?</a:t>
            </a:r>
            <a:endParaRPr lang="zh-CN" altLang="en-US" sz="12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  无论是在图像测量或者机器视觉应用中，相机参数的标定都是非常关键的环节，其标定结果的精度及算法的稳定性直接影响相机工作产生结果的准确性。</a:t>
            </a:r>
            <a:endParaRPr lang="en-US" altLang="zh-CN" sz="1600" dirty="0">
              <a:solidFill>
                <a:srgbClr val="1F4F7D"/>
              </a:solidFill>
              <a:latin typeface="JetBrains Mono" panose="02000009000000000000" pitchFamily="49" charset="0"/>
              <a:cs typeface="JetBrains Mono" panose="02000009000000000000" pitchFamily="49" charset="0"/>
            </a:endParaRPr>
          </a:p>
        </p:txBody>
      </p:sp>
      <p:pic>
        <p:nvPicPr>
          <p:cNvPr id="9223" name="图片 3">
            <a:extLst>
              <a:ext uri="{FF2B5EF4-FFF2-40B4-BE49-F238E27FC236}">
                <a16:creationId xmlns:a16="http://schemas.microsoft.com/office/drawing/2014/main" id="{337A07B3-69B5-8B44-28CD-AB0DB1B25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976313"/>
            <a:ext cx="23241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8">
            <a:extLst>
              <a:ext uri="{FF2B5EF4-FFF2-40B4-BE49-F238E27FC236}">
                <a16:creationId xmlns:a16="http://schemas.microsoft.com/office/drawing/2014/main" id="{355773EF-57D3-9723-0097-CC37F9438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0" y="976313"/>
            <a:ext cx="26543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图片 12">
            <a:extLst>
              <a:ext uri="{FF2B5EF4-FFF2-40B4-BE49-F238E27FC236}">
                <a16:creationId xmlns:a16="http://schemas.microsoft.com/office/drawing/2014/main" id="{3ECEEB32-23D1-AE9C-A9EB-4C8C637B6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2822575"/>
            <a:ext cx="72707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32877BFA-D31F-78F3-C9E5-7BA8DAF32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87FD53-11E5-45A4-35A7-60CF79F5EB88}"/>
              </a:ext>
            </a:extLst>
          </p:cNvPr>
          <p:cNvSpPr txBox="1"/>
          <p:nvPr/>
        </p:nvSpPr>
        <p:spPr>
          <a:xfrm>
            <a:off x="344488" y="450850"/>
            <a:ext cx="4827587"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相机相关四个坐标系</a:t>
            </a:r>
          </a:p>
        </p:txBody>
      </p:sp>
      <p:pic>
        <p:nvPicPr>
          <p:cNvPr id="10243" name="图片 7" descr="未标题-1">
            <a:extLst>
              <a:ext uri="{FF2B5EF4-FFF2-40B4-BE49-F238E27FC236}">
                <a16:creationId xmlns:a16="http://schemas.microsoft.com/office/drawing/2014/main" id="{4BFD003D-67D1-D013-258F-9ECC74537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1" descr="未标题-1">
            <a:extLst>
              <a:ext uri="{FF2B5EF4-FFF2-40B4-BE49-F238E27FC236}">
                <a16:creationId xmlns:a16="http://schemas.microsoft.com/office/drawing/2014/main" id="{A67825D9-74C6-2B65-71A0-7144B906F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4">
            <a:extLst>
              <a:ext uri="{FF2B5EF4-FFF2-40B4-BE49-F238E27FC236}">
                <a16:creationId xmlns:a16="http://schemas.microsoft.com/office/drawing/2014/main" id="{1F772A24-CFB3-EA8A-B2D9-499314C63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1220788"/>
            <a:ext cx="4633912"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7">
            <a:extLst>
              <a:ext uri="{FF2B5EF4-FFF2-40B4-BE49-F238E27FC236}">
                <a16:creationId xmlns:a16="http://schemas.microsoft.com/office/drawing/2014/main" id="{34D99C41-7702-2567-2DF3-4C536F8AB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113" y="1066800"/>
            <a:ext cx="5138737"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13B7CDE-F0D7-6B2A-846D-3F21899FF550}"/>
              </a:ext>
            </a:extLst>
          </p:cNvPr>
          <p:cNvSpPr txBox="1"/>
          <p:nvPr/>
        </p:nvSpPr>
        <p:spPr>
          <a:xfrm>
            <a:off x="658813" y="4483100"/>
            <a:ext cx="10979150" cy="2308225"/>
          </a:xfrm>
          <a:prstGeom prst="rect">
            <a:avLst/>
          </a:prstGeom>
          <a:solidFill>
            <a:schemeClr val="accent3">
              <a:lumMod val="40000"/>
              <a:lumOff val="60000"/>
            </a:schemeClr>
          </a:solidFill>
        </p:spPr>
        <p:txBody>
          <a:bodyPr>
            <a:spAutoFit/>
          </a:bodyPr>
          <a:lstStyle/>
          <a:p>
            <a:pPr eaLnBrk="1" hangingPunct="1">
              <a:defRPr/>
            </a:pPr>
            <a:r>
              <a:rPr lang="zh-CN" altLang="en-US" sz="1600" b="1" dirty="0">
                <a:solidFill>
                  <a:srgbClr val="1F4F7D"/>
                </a:solidFill>
                <a:latin typeface="JetBrains Mono" panose="02000009000000000000" pitchFamily="49" charset="0"/>
                <a:cs typeface="JetBrains Mono" panose="02000009000000000000" pitchFamily="49" charset="0"/>
              </a:rPr>
              <a:t>世界坐标系</a:t>
            </a:r>
            <a:r>
              <a:rPr lang="zh-CN" altLang="en-US" sz="1600" dirty="0">
                <a:solidFill>
                  <a:srgbClr val="1F4F7D"/>
                </a:solidFill>
                <a:latin typeface="JetBrains Mono" panose="02000009000000000000" pitchFamily="49" charset="0"/>
                <a:cs typeface="JetBrains Mono" panose="02000009000000000000" pitchFamily="49" charset="0"/>
              </a:rPr>
              <a:t>（</a:t>
            </a:r>
            <a:r>
              <a:rPr lang="en-US" altLang="zh-CN" sz="1600" dirty="0">
                <a:solidFill>
                  <a:srgbClr val="1F4F7D"/>
                </a:solidFill>
                <a:latin typeface="JetBrains Mono" panose="02000009000000000000" pitchFamily="49" charset="0"/>
                <a:cs typeface="JetBrains Mono" panose="02000009000000000000" pitchFamily="49" charset="0"/>
              </a:rPr>
              <a:t>world coordinate</a:t>
            </a:r>
            <a:r>
              <a:rPr lang="zh-CN" altLang="en-US" sz="1600" dirty="0">
                <a:solidFill>
                  <a:srgbClr val="1F4F7D"/>
                </a:solidFill>
                <a:latin typeface="JetBrains Mono" panose="02000009000000000000" pitchFamily="49" charset="0"/>
                <a:cs typeface="JetBrains Mono" panose="02000009000000000000" pitchFamily="49" charset="0"/>
              </a:rPr>
              <a:t>），单位是</a:t>
            </a:r>
            <a:r>
              <a:rPr lang="en-US" altLang="zh-CN" sz="1600" dirty="0">
                <a:solidFill>
                  <a:srgbClr val="1F4F7D"/>
                </a:solidFill>
                <a:latin typeface="JetBrains Mono" panose="02000009000000000000" pitchFamily="49" charset="0"/>
                <a:cs typeface="JetBrains Mono" panose="02000009000000000000" pitchFamily="49" charset="0"/>
              </a:rPr>
              <a:t>m/mm,</a:t>
            </a:r>
            <a:r>
              <a:rPr lang="zh-CN" altLang="en-US" sz="1600" dirty="0">
                <a:solidFill>
                  <a:srgbClr val="1F4F7D"/>
                </a:solidFill>
                <a:latin typeface="JetBrains Mono" panose="02000009000000000000" pitchFamily="49" charset="0"/>
                <a:cs typeface="JetBrains Mono" panose="02000009000000000000" pitchFamily="49" charset="0"/>
              </a:rPr>
              <a:t>是一个三维直角坐标系，以其为基准可以描述相机和待测物体的空间位置。世界坐标系的位置可以根据实际情况自由确定。</a:t>
            </a:r>
          </a:p>
          <a:p>
            <a:pPr eaLnBrk="1" hangingPunct="1">
              <a:defRPr/>
            </a:pPr>
            <a:r>
              <a:rPr lang="zh-CN" altLang="en-US" sz="1600" b="1" dirty="0">
                <a:solidFill>
                  <a:srgbClr val="1F4F7D"/>
                </a:solidFill>
                <a:latin typeface="JetBrains Mono" panose="02000009000000000000" pitchFamily="49" charset="0"/>
                <a:cs typeface="JetBrains Mono" panose="02000009000000000000" pitchFamily="49" charset="0"/>
              </a:rPr>
              <a:t>相机坐标系</a:t>
            </a:r>
            <a:r>
              <a:rPr lang="zh-CN" altLang="en-US" sz="1600" dirty="0">
                <a:solidFill>
                  <a:srgbClr val="1F4F7D"/>
                </a:solidFill>
                <a:latin typeface="JetBrains Mono" panose="02000009000000000000" pitchFamily="49" charset="0"/>
                <a:cs typeface="JetBrains Mono" panose="02000009000000000000" pitchFamily="49" charset="0"/>
              </a:rPr>
              <a:t>（</a:t>
            </a:r>
            <a:r>
              <a:rPr lang="en-US" altLang="zh-CN" sz="1600" dirty="0">
                <a:solidFill>
                  <a:srgbClr val="1F4F7D"/>
                </a:solidFill>
                <a:latin typeface="JetBrains Mono" panose="02000009000000000000" pitchFamily="49" charset="0"/>
                <a:cs typeface="JetBrains Mono" panose="02000009000000000000" pitchFamily="49" charset="0"/>
              </a:rPr>
              <a:t>camera coordinate</a:t>
            </a:r>
            <a:r>
              <a:rPr lang="zh-CN" altLang="en-US" sz="1600" dirty="0">
                <a:solidFill>
                  <a:srgbClr val="1F4F7D"/>
                </a:solidFill>
                <a:latin typeface="JetBrains Mono" panose="02000009000000000000" pitchFamily="49" charset="0"/>
                <a:cs typeface="JetBrains Mono" panose="02000009000000000000" pitchFamily="49" charset="0"/>
              </a:rPr>
              <a:t>），单位是</a:t>
            </a:r>
            <a:r>
              <a:rPr lang="en-US" altLang="zh-CN" sz="1600" dirty="0">
                <a:solidFill>
                  <a:srgbClr val="1F4F7D"/>
                </a:solidFill>
                <a:latin typeface="JetBrains Mono" panose="02000009000000000000" pitchFamily="49" charset="0"/>
                <a:cs typeface="JetBrains Mono" panose="02000009000000000000" pitchFamily="49" charset="0"/>
              </a:rPr>
              <a:t>m/mm,</a:t>
            </a:r>
            <a:r>
              <a:rPr lang="zh-CN" altLang="en-US" sz="1600" dirty="0">
                <a:solidFill>
                  <a:srgbClr val="1F4F7D"/>
                </a:solidFill>
                <a:latin typeface="JetBrains Mono" panose="02000009000000000000" pitchFamily="49" charset="0"/>
                <a:cs typeface="JetBrains Mono" panose="02000009000000000000" pitchFamily="49" charset="0"/>
              </a:rPr>
              <a:t>也是一个三维直角坐标系，原点位于镜头光心处，</a:t>
            </a:r>
            <a:r>
              <a:rPr lang="en-US" altLang="zh-CN" sz="1600" dirty="0">
                <a:solidFill>
                  <a:srgbClr val="1F4F7D"/>
                </a:solidFill>
                <a:latin typeface="JetBrains Mono" panose="02000009000000000000" pitchFamily="49" charset="0"/>
                <a:cs typeface="JetBrains Mono" panose="02000009000000000000" pitchFamily="49" charset="0"/>
              </a:rPr>
              <a:t>x</a:t>
            </a:r>
            <a:r>
              <a:rPr lang="zh-CN" altLang="en-US" sz="1600" dirty="0">
                <a:solidFill>
                  <a:srgbClr val="1F4F7D"/>
                </a:solidFill>
                <a:latin typeface="JetBrains Mono" panose="02000009000000000000" pitchFamily="49" charset="0"/>
                <a:cs typeface="JetBrains Mono" panose="02000009000000000000" pitchFamily="49" charset="0"/>
              </a:rPr>
              <a:t>、</a:t>
            </a:r>
            <a:r>
              <a:rPr lang="en-US" altLang="zh-CN" sz="1600" dirty="0">
                <a:solidFill>
                  <a:srgbClr val="1F4F7D"/>
                </a:solidFill>
                <a:latin typeface="JetBrains Mono" panose="02000009000000000000" pitchFamily="49" charset="0"/>
                <a:cs typeface="JetBrains Mono" panose="02000009000000000000" pitchFamily="49" charset="0"/>
              </a:rPr>
              <a:t>y</a:t>
            </a:r>
            <a:r>
              <a:rPr lang="zh-CN" altLang="en-US" sz="1600" dirty="0">
                <a:solidFill>
                  <a:srgbClr val="1F4F7D"/>
                </a:solidFill>
                <a:latin typeface="JetBrains Mono" panose="02000009000000000000" pitchFamily="49" charset="0"/>
                <a:cs typeface="JetBrains Mono" panose="02000009000000000000" pitchFamily="49" charset="0"/>
              </a:rPr>
              <a:t>轴分别与相面的两边平行，</a:t>
            </a:r>
            <a:r>
              <a:rPr lang="en-US" altLang="zh-CN" sz="1600" dirty="0">
                <a:solidFill>
                  <a:srgbClr val="1F4F7D"/>
                </a:solidFill>
                <a:latin typeface="JetBrains Mono" panose="02000009000000000000" pitchFamily="49" charset="0"/>
                <a:cs typeface="JetBrains Mono" panose="02000009000000000000" pitchFamily="49" charset="0"/>
              </a:rPr>
              <a:t>z</a:t>
            </a:r>
            <a:r>
              <a:rPr lang="zh-CN" altLang="en-US" sz="1600" dirty="0">
                <a:solidFill>
                  <a:srgbClr val="1F4F7D"/>
                </a:solidFill>
                <a:latin typeface="JetBrains Mono" panose="02000009000000000000" pitchFamily="49" charset="0"/>
                <a:cs typeface="JetBrains Mono" panose="02000009000000000000" pitchFamily="49" charset="0"/>
              </a:rPr>
              <a:t>轴为镜头光轴，与像平面垂直。</a:t>
            </a:r>
          </a:p>
          <a:p>
            <a:pPr eaLnBrk="1" hangingPunct="1">
              <a:defRPr/>
            </a:pPr>
            <a:r>
              <a:rPr lang="zh-CN" altLang="en-US" sz="1600" b="1" dirty="0">
                <a:solidFill>
                  <a:srgbClr val="1F4F7D"/>
                </a:solidFill>
                <a:latin typeface="JetBrains Mono" panose="02000009000000000000" pitchFamily="49" charset="0"/>
                <a:cs typeface="JetBrains Mono" panose="02000009000000000000" pitchFamily="49" charset="0"/>
              </a:rPr>
              <a:t>像素坐标系</a:t>
            </a:r>
            <a:r>
              <a:rPr lang="zh-CN" altLang="en-US" sz="1600" dirty="0">
                <a:solidFill>
                  <a:srgbClr val="1F4F7D"/>
                </a:solidFill>
                <a:latin typeface="JetBrains Mono" panose="02000009000000000000" pitchFamily="49" charset="0"/>
                <a:cs typeface="JetBrains Mono" panose="02000009000000000000" pitchFamily="49" charset="0"/>
              </a:rPr>
              <a:t>（</a:t>
            </a:r>
            <a:r>
              <a:rPr lang="en-US" altLang="zh-CN" sz="1600" dirty="0">
                <a:solidFill>
                  <a:srgbClr val="1F4F7D"/>
                </a:solidFill>
                <a:latin typeface="JetBrains Mono" panose="02000009000000000000" pitchFamily="49" charset="0"/>
                <a:cs typeface="JetBrains Mono" panose="02000009000000000000" pitchFamily="49" charset="0"/>
              </a:rPr>
              <a:t>pixel coordinate</a:t>
            </a:r>
            <a:r>
              <a:rPr lang="zh-CN" altLang="en-US" sz="1600" dirty="0">
                <a:solidFill>
                  <a:srgbClr val="1F4F7D"/>
                </a:solidFill>
                <a:latin typeface="JetBrains Mono" panose="02000009000000000000" pitchFamily="49" charset="0"/>
                <a:cs typeface="JetBrains Mono" panose="02000009000000000000" pitchFamily="49" charset="0"/>
              </a:rPr>
              <a:t>），单位是像素</a:t>
            </a:r>
            <a:r>
              <a:rPr lang="en-US" altLang="zh-CN" sz="1600" dirty="0">
                <a:solidFill>
                  <a:srgbClr val="1F4F7D"/>
                </a:solidFill>
                <a:latin typeface="JetBrains Mono" panose="02000009000000000000" pitchFamily="49" charset="0"/>
                <a:cs typeface="JetBrains Mono" panose="02000009000000000000" pitchFamily="49" charset="0"/>
              </a:rPr>
              <a:t>(</a:t>
            </a:r>
            <a:r>
              <a:rPr lang="zh-CN" altLang="en-US" sz="1600" dirty="0">
                <a:solidFill>
                  <a:srgbClr val="1F4F7D"/>
                </a:solidFill>
                <a:latin typeface="JetBrains Mono" panose="02000009000000000000" pitchFamily="49" charset="0"/>
                <a:cs typeface="JetBrains Mono" panose="02000009000000000000" pitchFamily="49" charset="0"/>
              </a:rPr>
              <a:t>整数</a:t>
            </a:r>
            <a:r>
              <a:rPr lang="en-US" altLang="zh-CN" sz="1600" dirty="0">
                <a:solidFill>
                  <a:srgbClr val="1F4F7D"/>
                </a:solidFill>
                <a:latin typeface="JetBrains Mono" panose="02000009000000000000" pitchFamily="49" charset="0"/>
                <a:cs typeface="JetBrains Mono" panose="02000009000000000000" pitchFamily="49" charset="0"/>
              </a:rPr>
              <a:t>),</a:t>
            </a:r>
            <a:r>
              <a:rPr lang="zh-CN" altLang="en-US" sz="1600" dirty="0">
                <a:solidFill>
                  <a:srgbClr val="1F4F7D"/>
                </a:solidFill>
                <a:latin typeface="JetBrains Mono" panose="02000009000000000000" pitchFamily="49" charset="0"/>
                <a:cs typeface="JetBrains Mono" panose="02000009000000000000" pitchFamily="49" charset="0"/>
              </a:rPr>
              <a:t>二维直角坐标系，反映了像素的排列情况。原点位于图像的左上角，</a:t>
            </a:r>
            <a:r>
              <a:rPr lang="en-US" altLang="zh-CN" sz="1600" dirty="0">
                <a:solidFill>
                  <a:srgbClr val="1F4F7D"/>
                </a:solidFill>
                <a:latin typeface="JetBrains Mono" panose="02000009000000000000" pitchFamily="49" charset="0"/>
                <a:cs typeface="JetBrains Mono" panose="02000009000000000000" pitchFamily="49" charset="0"/>
              </a:rPr>
              <a:t>u</a:t>
            </a:r>
            <a:r>
              <a:rPr lang="zh-CN" altLang="en-US" sz="1600" dirty="0">
                <a:solidFill>
                  <a:srgbClr val="1F4F7D"/>
                </a:solidFill>
                <a:latin typeface="JetBrains Mono" panose="02000009000000000000" pitchFamily="49" charset="0"/>
                <a:cs typeface="JetBrains Mono" panose="02000009000000000000" pitchFamily="49" charset="0"/>
              </a:rPr>
              <a:t>轴、</a:t>
            </a:r>
            <a:r>
              <a:rPr lang="en-US" altLang="zh-CN" sz="1600" dirty="0">
                <a:solidFill>
                  <a:srgbClr val="1F4F7D"/>
                </a:solidFill>
                <a:latin typeface="JetBrains Mono" panose="02000009000000000000" pitchFamily="49" charset="0"/>
                <a:cs typeface="JetBrains Mono" panose="02000009000000000000" pitchFamily="49" charset="0"/>
              </a:rPr>
              <a:t>v</a:t>
            </a:r>
            <a:r>
              <a:rPr lang="zh-CN" altLang="en-US" sz="1600" dirty="0">
                <a:solidFill>
                  <a:srgbClr val="1F4F7D"/>
                </a:solidFill>
                <a:latin typeface="JetBrains Mono" panose="02000009000000000000" pitchFamily="49" charset="0"/>
                <a:cs typeface="JetBrains Mono" panose="02000009000000000000" pitchFamily="49" charset="0"/>
              </a:rPr>
              <a:t>轴分别于像面的两边平行</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b="1" dirty="0">
                <a:solidFill>
                  <a:srgbClr val="1F4F7D"/>
                </a:solidFill>
                <a:latin typeface="JetBrains Mono" panose="02000009000000000000" pitchFamily="49" charset="0"/>
                <a:cs typeface="JetBrains Mono" panose="02000009000000000000" pitchFamily="49" charset="0"/>
              </a:rPr>
              <a:t>图像坐标系</a:t>
            </a:r>
            <a:r>
              <a:rPr lang="zh-CN" altLang="en-US" sz="1600" dirty="0">
                <a:solidFill>
                  <a:srgbClr val="1F4F7D"/>
                </a:solidFill>
                <a:latin typeface="JetBrains Mono" panose="02000009000000000000" pitchFamily="49" charset="0"/>
                <a:cs typeface="JetBrains Mono" panose="02000009000000000000" pitchFamily="49" charset="0"/>
              </a:rPr>
              <a:t>（</a:t>
            </a:r>
            <a:r>
              <a:rPr lang="en-US" altLang="zh-CN" sz="1600" dirty="0">
                <a:solidFill>
                  <a:srgbClr val="1F4F7D"/>
                </a:solidFill>
                <a:latin typeface="JetBrains Mono" panose="02000009000000000000" pitchFamily="49" charset="0"/>
                <a:cs typeface="JetBrains Mono" panose="02000009000000000000" pitchFamily="49" charset="0"/>
              </a:rPr>
              <a:t>image coordinate</a:t>
            </a:r>
            <a:r>
              <a:rPr lang="zh-CN" altLang="en-US" sz="1600" dirty="0">
                <a:solidFill>
                  <a:srgbClr val="1F4F7D"/>
                </a:solidFill>
                <a:latin typeface="JetBrains Mono" panose="02000009000000000000" pitchFamily="49" charset="0"/>
                <a:cs typeface="JetBrains Mono" panose="02000009000000000000" pitchFamily="49" charset="0"/>
              </a:rPr>
              <a:t>），由于像素坐标系不利于坐标变换，因此需要建立图像坐标系，其坐标轴的单位为毫米（</a:t>
            </a:r>
            <a:r>
              <a:rPr lang="en-US" altLang="zh-CN" sz="1600" dirty="0">
                <a:solidFill>
                  <a:srgbClr val="1F4F7D"/>
                </a:solidFill>
                <a:latin typeface="JetBrains Mono" panose="02000009000000000000" pitchFamily="49" charset="0"/>
                <a:cs typeface="JetBrains Mono" panose="02000009000000000000" pitchFamily="49" charset="0"/>
              </a:rPr>
              <a:t>mm</a:t>
            </a:r>
            <a:r>
              <a:rPr lang="zh-CN" altLang="en-US" sz="1600" dirty="0">
                <a:solidFill>
                  <a:srgbClr val="1F4F7D"/>
                </a:solidFill>
                <a:latin typeface="JetBrains Mono" panose="02000009000000000000" pitchFamily="49" charset="0"/>
                <a:cs typeface="JetBrains Mono" panose="02000009000000000000" pitchFamily="49" charset="0"/>
              </a:rPr>
              <a:t>），原点是相机光轴与相面的交点（称为主点），即图像的中心点，</a:t>
            </a:r>
          </a:p>
          <a:p>
            <a:pPr eaLnBrk="1" hangingPunct="1">
              <a:defRPr/>
            </a:pPr>
            <a:r>
              <a:rPr lang="en-US" altLang="zh-CN" sz="1600" dirty="0">
                <a:solidFill>
                  <a:srgbClr val="1F4F7D"/>
                </a:solidFill>
                <a:latin typeface="JetBrains Mono" panose="02000009000000000000" pitchFamily="49" charset="0"/>
                <a:cs typeface="JetBrains Mono" panose="02000009000000000000" pitchFamily="49" charset="0"/>
              </a:rPr>
              <a:t>x</a:t>
            </a:r>
            <a:r>
              <a:rPr lang="zh-CN" altLang="en-US" sz="1600" dirty="0">
                <a:solidFill>
                  <a:srgbClr val="1F4F7D"/>
                </a:solidFill>
                <a:latin typeface="JetBrains Mono" panose="02000009000000000000" pitchFamily="49" charset="0"/>
                <a:cs typeface="JetBrains Mono" panose="02000009000000000000" pitchFamily="49" charset="0"/>
              </a:rPr>
              <a:t>轴、</a:t>
            </a:r>
            <a:r>
              <a:rPr lang="en-US" altLang="zh-CN" sz="1600" dirty="0">
                <a:solidFill>
                  <a:srgbClr val="1F4F7D"/>
                </a:solidFill>
                <a:latin typeface="JetBrains Mono" panose="02000009000000000000" pitchFamily="49" charset="0"/>
                <a:cs typeface="JetBrains Mono" panose="02000009000000000000" pitchFamily="49" charset="0"/>
              </a:rPr>
              <a:t>y</a:t>
            </a:r>
            <a:r>
              <a:rPr lang="zh-CN" altLang="en-US" sz="1600" dirty="0">
                <a:solidFill>
                  <a:srgbClr val="1F4F7D"/>
                </a:solidFill>
                <a:latin typeface="JetBrains Mono" panose="02000009000000000000" pitchFamily="49" charset="0"/>
                <a:cs typeface="JetBrains Mono" panose="02000009000000000000" pitchFamily="49" charset="0"/>
              </a:rPr>
              <a:t>轴分别与</a:t>
            </a:r>
            <a:r>
              <a:rPr lang="en-US" altLang="zh-CN" sz="1600" dirty="0">
                <a:solidFill>
                  <a:srgbClr val="1F4F7D"/>
                </a:solidFill>
                <a:latin typeface="JetBrains Mono" panose="02000009000000000000" pitchFamily="49" charset="0"/>
                <a:cs typeface="JetBrains Mono" panose="02000009000000000000" pitchFamily="49" charset="0"/>
              </a:rPr>
              <a:t>u</a:t>
            </a:r>
            <a:r>
              <a:rPr lang="zh-CN" altLang="en-US" sz="1600" dirty="0">
                <a:solidFill>
                  <a:srgbClr val="1F4F7D"/>
                </a:solidFill>
                <a:latin typeface="JetBrains Mono" panose="02000009000000000000" pitchFamily="49" charset="0"/>
                <a:cs typeface="JetBrains Mono" panose="02000009000000000000" pitchFamily="49" charset="0"/>
              </a:rPr>
              <a:t>轴、</a:t>
            </a:r>
            <a:r>
              <a:rPr lang="en-US" altLang="zh-CN" sz="1600" dirty="0">
                <a:solidFill>
                  <a:srgbClr val="1F4F7D"/>
                </a:solidFill>
                <a:latin typeface="JetBrains Mono" panose="02000009000000000000" pitchFamily="49" charset="0"/>
                <a:cs typeface="JetBrains Mono" panose="02000009000000000000" pitchFamily="49" charset="0"/>
              </a:rPr>
              <a:t>v</a:t>
            </a:r>
            <a:r>
              <a:rPr lang="zh-CN" altLang="en-US" sz="1600" dirty="0">
                <a:solidFill>
                  <a:srgbClr val="1F4F7D"/>
                </a:solidFill>
                <a:latin typeface="JetBrains Mono" panose="02000009000000000000" pitchFamily="49" charset="0"/>
                <a:cs typeface="JetBrains Mono" panose="02000009000000000000" pitchFamily="49" charset="0"/>
              </a:rPr>
              <a:t>轴平行。故两个坐标系实际是平移关系，即可以通过平移就可得到</a:t>
            </a:r>
          </a:p>
        </p:txBody>
      </p:sp>
      <p:pic>
        <p:nvPicPr>
          <p:cNvPr id="3" name="图片 2" descr="图标&#10;&#10;描述已自动生成">
            <a:extLst>
              <a:ext uri="{FF2B5EF4-FFF2-40B4-BE49-F238E27FC236}">
                <a16:creationId xmlns:a16="http://schemas.microsoft.com/office/drawing/2014/main" id="{EAF8024B-5BF9-A8AF-80EE-A9725C027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F75D6E-A06D-2325-6043-646C5BAC982A}"/>
              </a:ext>
            </a:extLst>
          </p:cNvPr>
          <p:cNvSpPr txBox="1"/>
          <p:nvPr/>
        </p:nvSpPr>
        <p:spPr>
          <a:xfrm>
            <a:off x="344488" y="450850"/>
            <a:ext cx="4827587"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相机相关四个坐标系</a:t>
            </a:r>
          </a:p>
        </p:txBody>
      </p:sp>
      <p:pic>
        <p:nvPicPr>
          <p:cNvPr id="11267" name="图片 7" descr="未标题-1">
            <a:extLst>
              <a:ext uri="{FF2B5EF4-FFF2-40B4-BE49-F238E27FC236}">
                <a16:creationId xmlns:a16="http://schemas.microsoft.com/office/drawing/2014/main" id="{D9194F2D-29CF-D560-0E7C-0C8E320BE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1" descr="未标题-1">
            <a:extLst>
              <a:ext uri="{FF2B5EF4-FFF2-40B4-BE49-F238E27FC236}">
                <a16:creationId xmlns:a16="http://schemas.microsoft.com/office/drawing/2014/main" id="{50A19AE4-779C-F858-137C-983B20DE2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图片 10">
            <a:extLst>
              <a:ext uri="{FF2B5EF4-FFF2-40B4-BE49-F238E27FC236}">
                <a16:creationId xmlns:a16="http://schemas.microsoft.com/office/drawing/2014/main" id="{2AF53527-C425-414A-47F3-CCBF15E29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 y="1647825"/>
            <a:ext cx="5761038"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3">
            <a:extLst>
              <a:ext uri="{FF2B5EF4-FFF2-40B4-BE49-F238E27FC236}">
                <a16:creationId xmlns:a16="http://schemas.microsoft.com/office/drawing/2014/main" id="{D60AA8B9-813F-9C0A-902A-77A890F38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2625725"/>
            <a:ext cx="578485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CD3C5793-59C2-F375-1CC7-C3EE049298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8DEF7B-3326-B008-151D-EFCF6E11495D}"/>
              </a:ext>
            </a:extLst>
          </p:cNvPr>
          <p:cNvSpPr txBox="1"/>
          <p:nvPr/>
        </p:nvSpPr>
        <p:spPr>
          <a:xfrm>
            <a:off x="344488" y="450850"/>
            <a:ext cx="3287712"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畸变系数</a:t>
            </a:r>
          </a:p>
        </p:txBody>
      </p:sp>
      <p:pic>
        <p:nvPicPr>
          <p:cNvPr id="12291" name="图片 7" descr="未标题-1">
            <a:extLst>
              <a:ext uri="{FF2B5EF4-FFF2-40B4-BE49-F238E27FC236}">
                <a16:creationId xmlns:a16="http://schemas.microsoft.com/office/drawing/2014/main" id="{29AEC0CD-B397-2C08-C4D6-62BD890B3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1" descr="未标题-1">
            <a:extLst>
              <a:ext uri="{FF2B5EF4-FFF2-40B4-BE49-F238E27FC236}">
                <a16:creationId xmlns:a16="http://schemas.microsoft.com/office/drawing/2014/main" id="{21A2307B-27B4-B46A-59F7-E3F9CE11E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6">
            <a:extLst>
              <a:ext uri="{FF2B5EF4-FFF2-40B4-BE49-F238E27FC236}">
                <a16:creationId xmlns:a16="http://schemas.microsoft.com/office/drawing/2014/main" id="{68188299-7AA0-4BD3-BCBC-82E9F6B1C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2728913"/>
            <a:ext cx="396716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8">
            <a:extLst>
              <a:ext uri="{FF2B5EF4-FFF2-40B4-BE49-F238E27FC236}">
                <a16:creationId xmlns:a16="http://schemas.microsoft.com/office/drawing/2014/main" id="{F174E862-22DE-BB63-C6C6-63E44B301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2749550"/>
            <a:ext cx="389255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4">
            <a:extLst>
              <a:ext uri="{FF2B5EF4-FFF2-40B4-BE49-F238E27FC236}">
                <a16:creationId xmlns:a16="http://schemas.microsoft.com/office/drawing/2014/main" id="{3C603318-B161-B6CE-52DC-4290CC994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1152525"/>
            <a:ext cx="66960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图片 11">
            <a:extLst>
              <a:ext uri="{FF2B5EF4-FFF2-40B4-BE49-F238E27FC236}">
                <a16:creationId xmlns:a16="http://schemas.microsoft.com/office/drawing/2014/main" id="{FD97EFCF-35D5-3A51-0722-FD1CC5696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9225" y="4654550"/>
            <a:ext cx="307975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A372B0EE-AF76-BBC8-CAB8-36D349AD0958}"/>
              </a:ext>
            </a:extLst>
          </p:cNvPr>
          <p:cNvSpPr txBox="1"/>
          <p:nvPr/>
        </p:nvSpPr>
        <p:spPr>
          <a:xfrm>
            <a:off x="10120313" y="4240213"/>
            <a:ext cx="1649412" cy="585787"/>
          </a:xfrm>
          <a:prstGeom prst="rect">
            <a:avLst/>
          </a:prstGeom>
          <a:solidFill>
            <a:schemeClr val="accent3">
              <a:lumMod val="40000"/>
              <a:lumOff val="60000"/>
            </a:schemeClr>
          </a:solidFill>
        </p:spPr>
        <p:txBody>
          <a:bodyPr>
            <a:spAutoFit/>
          </a:bodyPr>
          <a:lstStyle/>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上为径向畸变</a:t>
            </a:r>
            <a:endParaRPr lang="en-US" altLang="zh-CN" sz="16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600" dirty="0">
                <a:solidFill>
                  <a:srgbClr val="1F4F7D"/>
                </a:solidFill>
                <a:latin typeface="JetBrains Mono" panose="02000009000000000000" pitchFamily="49" charset="0"/>
                <a:cs typeface="JetBrains Mono" panose="02000009000000000000" pitchFamily="49" charset="0"/>
              </a:rPr>
              <a:t>下为切向畸变</a:t>
            </a:r>
            <a:endParaRPr lang="en-US" altLang="zh-CN" sz="1600" dirty="0">
              <a:solidFill>
                <a:srgbClr val="1F4F7D"/>
              </a:solidFill>
              <a:latin typeface="JetBrains Mono" panose="02000009000000000000" pitchFamily="49" charset="0"/>
              <a:cs typeface="JetBrains Mono" panose="02000009000000000000" pitchFamily="49" charset="0"/>
            </a:endParaRPr>
          </a:p>
        </p:txBody>
      </p:sp>
      <p:sp>
        <p:nvSpPr>
          <p:cNvPr id="14" name="文本框 13">
            <a:extLst>
              <a:ext uri="{FF2B5EF4-FFF2-40B4-BE49-F238E27FC236}">
                <a16:creationId xmlns:a16="http://schemas.microsoft.com/office/drawing/2014/main" id="{742B5BF6-A1CD-D9D3-413E-EEDF105F3ADB}"/>
              </a:ext>
            </a:extLst>
          </p:cNvPr>
          <p:cNvSpPr txBox="1"/>
          <p:nvPr/>
        </p:nvSpPr>
        <p:spPr>
          <a:xfrm>
            <a:off x="7593013" y="1149350"/>
            <a:ext cx="4176712" cy="1016000"/>
          </a:xfrm>
          <a:prstGeom prst="rect">
            <a:avLst/>
          </a:prstGeom>
          <a:solidFill>
            <a:schemeClr val="accent3">
              <a:lumMod val="40000"/>
              <a:lumOff val="60000"/>
            </a:schemeClr>
          </a:solidFill>
        </p:spPr>
        <p:txBody>
          <a:bodyPr>
            <a:spAutoFit/>
          </a:bodyPr>
          <a:lstStyle/>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a:t>
            </a:r>
            <a:r>
              <a:rPr lang="zh-CN" altLang="en-US" sz="1200" b="1" dirty="0">
                <a:solidFill>
                  <a:srgbClr val="1F4F7D"/>
                </a:solidFill>
                <a:latin typeface="JetBrains Mono" panose="02000009000000000000" pitchFamily="49" charset="0"/>
                <a:cs typeface="JetBrains Mono" panose="02000009000000000000" pitchFamily="49" charset="0"/>
              </a:rPr>
              <a:t>径向畸变</a:t>
            </a:r>
            <a:r>
              <a:rPr lang="zh-CN" altLang="en-US" sz="1200" dirty="0">
                <a:solidFill>
                  <a:srgbClr val="1F4F7D"/>
                </a:solidFill>
                <a:latin typeface="JetBrains Mono" panose="02000009000000000000" pitchFamily="49" charset="0"/>
                <a:cs typeface="JetBrains Mono" panose="02000009000000000000" pitchFamily="49" charset="0"/>
              </a:rPr>
              <a:t>来自透镜形状不规则以及建模的方式，导致镜头不同部分焦距不同。光线在远离透镜中心的地方偏折更大（枕型畸变）或更小（桶形畸变）</a:t>
            </a:r>
            <a:endParaRPr lang="en-US" altLang="zh-CN" sz="1200" dirty="0">
              <a:solidFill>
                <a:srgbClr val="1F4F7D"/>
              </a:solidFill>
              <a:latin typeface="JetBrains Mono" panose="02000009000000000000" pitchFamily="49" charset="0"/>
              <a:cs typeface="JetBrains Mono" panose="02000009000000000000" pitchFamily="49" charset="0"/>
            </a:endParaRPr>
          </a:p>
          <a:p>
            <a:pPr eaLnBrk="1" hangingPunct="1">
              <a:defRPr/>
            </a:pPr>
            <a:r>
              <a:rPr lang="zh-CN" altLang="en-US" sz="1200" dirty="0">
                <a:solidFill>
                  <a:srgbClr val="1F4F7D"/>
                </a:solidFill>
                <a:latin typeface="JetBrains Mono" panose="02000009000000000000" pitchFamily="49" charset="0"/>
                <a:cs typeface="JetBrains Mono" panose="02000009000000000000" pitchFamily="49" charset="0"/>
              </a:rPr>
              <a:t>  </a:t>
            </a:r>
            <a:r>
              <a:rPr lang="zh-CN" altLang="en-US" sz="1200" b="1" dirty="0">
                <a:solidFill>
                  <a:srgbClr val="1F4F7D"/>
                </a:solidFill>
                <a:latin typeface="JetBrains Mono" panose="02000009000000000000" pitchFamily="49" charset="0"/>
                <a:cs typeface="JetBrains Mono" panose="02000009000000000000" pitchFamily="49" charset="0"/>
              </a:rPr>
              <a:t>切向畸变</a:t>
            </a:r>
            <a:r>
              <a:rPr lang="zh-CN" altLang="en-US" sz="1200" dirty="0">
                <a:solidFill>
                  <a:srgbClr val="1F4F7D"/>
                </a:solidFill>
                <a:latin typeface="JetBrains Mono" panose="02000009000000000000" pitchFamily="49" charset="0"/>
                <a:cs typeface="JetBrains Mono" panose="02000009000000000000" pitchFamily="49" charset="0"/>
              </a:rPr>
              <a:t>来自于整个摄像机的组装过程。由于透镜制造上的缺陷使得透镜本身与图像平面不平行而产生的</a:t>
            </a:r>
            <a:endParaRPr lang="en-US" altLang="zh-CN" sz="1200" dirty="0">
              <a:solidFill>
                <a:srgbClr val="1F4F7D"/>
              </a:solidFill>
              <a:latin typeface="JetBrains Mono" panose="02000009000000000000" pitchFamily="49" charset="0"/>
              <a:cs typeface="JetBrains Mono" panose="02000009000000000000" pitchFamily="49" charset="0"/>
            </a:endParaRPr>
          </a:p>
        </p:txBody>
      </p:sp>
      <p:pic>
        <p:nvPicPr>
          <p:cNvPr id="3" name="图片 2" descr="图标&#10;&#10;描述已自动生成">
            <a:extLst>
              <a:ext uri="{FF2B5EF4-FFF2-40B4-BE49-F238E27FC236}">
                <a16:creationId xmlns:a16="http://schemas.microsoft.com/office/drawing/2014/main" id="{0A313CCD-D08F-AF7D-7308-F3F90EBC9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E979F6-EA2E-244B-4B28-116BF40030C8}"/>
              </a:ext>
            </a:extLst>
          </p:cNvPr>
          <p:cNvSpPr txBox="1"/>
          <p:nvPr/>
        </p:nvSpPr>
        <p:spPr>
          <a:xfrm>
            <a:off x="344488" y="450850"/>
            <a:ext cx="2979737" cy="461963"/>
          </a:xfrm>
          <a:prstGeom prst="rect">
            <a:avLst/>
          </a:prstGeom>
          <a:noFill/>
        </p:spPr>
        <p:txBody>
          <a:bodyPr wrap="none">
            <a:spAutoFit/>
          </a:bodyPr>
          <a:lstStyle/>
          <a:p>
            <a:pPr eaLnBrk="1" fontAlgn="auto" hangingPunct="1">
              <a:spcBef>
                <a:spcPts val="0"/>
              </a:spcBef>
              <a:spcAft>
                <a:spcPts val="0"/>
              </a:spcAft>
              <a:defRPr/>
            </a:pPr>
            <a:r>
              <a:rPr lang="en-US" altLang="zh-CN" sz="2400" b="1" spc="500" dirty="0">
                <a:solidFill>
                  <a:srgbClr val="1F4F7D"/>
                </a:solidFill>
                <a:latin typeface="微软雅黑" panose="020B0503020204020204" pitchFamily="34" charset="-122"/>
                <a:ea typeface="微软雅黑" panose="020B0503020204020204" pitchFamily="34" charset="-122"/>
              </a:rPr>
              <a:t>01</a:t>
            </a:r>
            <a:r>
              <a:rPr lang="zh-CN" altLang="en-US" sz="2400" b="1" dirty="0">
                <a:solidFill>
                  <a:srgbClr val="1F4F7D"/>
                </a:solidFill>
                <a:latin typeface="微软雅黑" panose="020B0503020204020204" pitchFamily="34" charset="-122"/>
                <a:ea typeface="微软雅黑" panose="020B0503020204020204" pitchFamily="34" charset="-122"/>
              </a:rPr>
              <a:t>相机基础</a:t>
            </a:r>
            <a:r>
              <a:rPr lang="en-US" altLang="zh-CN" sz="2400" b="1" dirty="0">
                <a:solidFill>
                  <a:srgbClr val="1F4F7D"/>
                </a:solidFill>
                <a:latin typeface="微软雅黑" panose="020B0503020204020204" pitchFamily="34" charset="-122"/>
                <a:ea typeface="微软雅黑" panose="020B0503020204020204" pitchFamily="34" charset="-122"/>
              </a:rPr>
              <a:t>-</a:t>
            </a:r>
            <a:r>
              <a:rPr lang="zh-CN" altLang="en-US" sz="2400" b="1" dirty="0">
                <a:solidFill>
                  <a:srgbClr val="1F4F7D"/>
                </a:solidFill>
                <a:latin typeface="微软雅黑" panose="020B0503020204020204" pitchFamily="34" charset="-122"/>
                <a:ea typeface="微软雅黑" panose="020B0503020204020204" pitchFamily="34" charset="-122"/>
              </a:rPr>
              <a:t>去畸变</a:t>
            </a:r>
          </a:p>
        </p:txBody>
      </p:sp>
      <p:pic>
        <p:nvPicPr>
          <p:cNvPr id="13315" name="图片 7" descr="未标题-1">
            <a:extLst>
              <a:ext uri="{FF2B5EF4-FFF2-40B4-BE49-F238E27FC236}">
                <a16:creationId xmlns:a16="http://schemas.microsoft.com/office/drawing/2014/main" id="{E7426995-EF54-2F42-5E42-62AB462A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6323013"/>
            <a:ext cx="11141075"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1" descr="未标题-1">
            <a:extLst>
              <a:ext uri="{FF2B5EF4-FFF2-40B4-BE49-F238E27FC236}">
                <a16:creationId xmlns:a16="http://schemas.microsoft.com/office/drawing/2014/main" id="{3CB7FB36-F7E8-C3B4-F1FB-58197E93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013" y="658813"/>
            <a:ext cx="2716212"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3">
            <a:extLst>
              <a:ext uri="{FF2B5EF4-FFF2-40B4-BE49-F238E27FC236}">
                <a16:creationId xmlns:a16="http://schemas.microsoft.com/office/drawing/2014/main" id="{F0494BF9-EE12-82B5-8EFC-CE1F2D881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733550"/>
            <a:ext cx="984567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图标&#10;&#10;描述已自动生成">
            <a:extLst>
              <a:ext uri="{FF2B5EF4-FFF2-40B4-BE49-F238E27FC236}">
                <a16:creationId xmlns:a16="http://schemas.microsoft.com/office/drawing/2014/main" id="{25170CD2-CBE1-C00A-0ABE-DF51B834B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151" y="512082"/>
            <a:ext cx="785812" cy="360163"/>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9638</TotalTime>
  <Words>1583</Words>
  <Application>Microsoft Office PowerPoint</Application>
  <PresentationFormat>宽屏</PresentationFormat>
  <Paragraphs>107</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微软雅黑</vt:lpstr>
      <vt:lpstr>Arial</vt:lpstr>
      <vt:lpstr>JetBrains Mono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昌博</dc:creator>
  <cp:lastModifiedBy>cb zhang</cp:lastModifiedBy>
  <cp:revision>272</cp:revision>
  <dcterms:created xsi:type="dcterms:W3CDTF">2022-09-16T13:49:23Z</dcterms:created>
  <dcterms:modified xsi:type="dcterms:W3CDTF">2023-06-03T07:48:00Z</dcterms:modified>
</cp:coreProperties>
</file>